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9"/>
  </p:notesMasterIdLst>
  <p:sldIdLst>
    <p:sldId id="257" r:id="rId5"/>
    <p:sldId id="284" r:id="rId6"/>
    <p:sldId id="265" r:id="rId7"/>
    <p:sldId id="292" r:id="rId8"/>
    <p:sldId id="293" r:id="rId9"/>
    <p:sldId id="294" r:id="rId10"/>
    <p:sldId id="295" r:id="rId11"/>
    <p:sldId id="296" r:id="rId12"/>
    <p:sldId id="297" r:id="rId13"/>
    <p:sldId id="298" r:id="rId14"/>
    <p:sldId id="299" r:id="rId15"/>
    <p:sldId id="286" r:id="rId16"/>
    <p:sldId id="266" r:id="rId17"/>
    <p:sldId id="287" r:id="rId18"/>
    <p:sldId id="288" r:id="rId19"/>
    <p:sldId id="270" r:id="rId20"/>
    <p:sldId id="271" r:id="rId21"/>
    <p:sldId id="272" r:id="rId22"/>
    <p:sldId id="273" r:id="rId23"/>
    <p:sldId id="274" r:id="rId24"/>
    <p:sldId id="275" r:id="rId25"/>
    <p:sldId id="279" r:id="rId26"/>
    <p:sldId id="280" r:id="rId27"/>
    <p:sldId id="290" r:id="rId28"/>
    <p:sldId id="300" r:id="rId29"/>
    <p:sldId id="301" r:id="rId30"/>
    <p:sldId id="302" r:id="rId31"/>
    <p:sldId id="303" r:id="rId32"/>
    <p:sldId id="304" r:id="rId33"/>
    <p:sldId id="305" r:id="rId34"/>
    <p:sldId id="306" r:id="rId35"/>
    <p:sldId id="307" r:id="rId36"/>
    <p:sldId id="283" r:id="rId37"/>
    <p:sldId id="291"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C12E94-C37B-48BB-9619-DB3C78CD9135}" name="Clare Dunn" initials="CD" userId="S::dunnc@bournemouth.ac.uk::90f34fbe-4656-4975-941e-47f1a6cf1696" providerId="AD"/>
  <p188:author id="{42777DBF-091C-CB62-0782-A5625F0FCAD6}" name="Helen Stevenson" initials="HS" userId="S::hstevenson@bournemouth.ac.uk::135c73bb-8067-4445-9e90-9d9cd5372da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r D Shoebridge" initials="MDS" lastIdx="3" clrIdx="0">
    <p:extLst>
      <p:ext uri="{19B8F6BF-5375-455C-9EA6-DF929625EA0E}">
        <p15:presenceInfo xmlns:p15="http://schemas.microsoft.com/office/powerpoint/2012/main" userId="S-1-5-21-757753430-2137299869-1514812987-36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4D54"/>
    <a:srgbClr val="EC854C"/>
    <a:srgbClr val="283583"/>
    <a:srgbClr val="EDB652"/>
    <a:srgbClr val="9EC159"/>
    <a:srgbClr val="7DB4DC"/>
    <a:srgbClr val="ED4C53"/>
    <a:srgbClr val="EDB653"/>
    <a:srgbClr val="00A8A8"/>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61" autoAdjust="0"/>
    <p:restoredTop sz="83045" autoAdjust="0"/>
  </p:normalViewPr>
  <p:slideViewPr>
    <p:cSldViewPr snapToGrid="0">
      <p:cViewPr varScale="1">
        <p:scale>
          <a:sx n="55" d="100"/>
          <a:sy n="55" d="100"/>
        </p:scale>
        <p:origin x="1144" y="28"/>
      </p:cViewPr>
      <p:guideLst/>
    </p:cSldViewPr>
  </p:slideViewPr>
  <p:notesTextViewPr>
    <p:cViewPr>
      <p:scale>
        <a:sx n="1" d="1"/>
        <a:sy n="1" d="1"/>
      </p:scale>
      <p:origin x="0" y="0"/>
    </p:cViewPr>
  </p:notesTextViewPr>
  <p:notesViewPr>
    <p:cSldViewPr snapToGrid="0">
      <p:cViewPr varScale="1">
        <p:scale>
          <a:sx n="55" d="100"/>
          <a:sy n="55" d="100"/>
        </p:scale>
        <p:origin x="288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7CEF62-6F54-45A4-A588-3304CB9BFB10}" type="datetimeFigureOut">
              <a:rPr lang="en-GB" smtClean="0"/>
              <a:t>16/02/2023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9F0DC3-5E60-4B67-96EB-4C920CBF12D7}" type="slidenum">
              <a:rPr lang="en-GB" smtClean="0"/>
              <a:t>‹#›</a:t>
            </a:fld>
            <a:endParaRPr lang="en-GB"/>
          </a:p>
        </p:txBody>
      </p:sp>
    </p:spTree>
    <p:extLst>
      <p:ext uri="{BB962C8B-B14F-4D97-AF65-F5344CB8AC3E}">
        <p14:creationId xmlns:p14="http://schemas.microsoft.com/office/powerpoint/2010/main" val="26117701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dorsetcareershub.co.uk/key-industry-dashboards-lmi-posters"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dorsetlep.co.uk/financial-services-sector"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dorsetlep.co.uk/creative-and-digital"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dorsetlep.co.uk/tourism-food-and-beverage"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dorsetlep.co.uk/green-economy"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dorsetlep.co.uk/manufacturing-and-engineering"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youtube.com/watch?v=CzvDs6muJYY"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Hand out the sector cue cards and explain that these are the six biggest sectors offering employment in Dorset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Ask students to list any employers or jobs that would expect in any of the sectors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Explain they will find out if they are right as they go through these sessions</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12</a:t>
            </a:fld>
            <a:endParaRPr lang="en-GB"/>
          </a:p>
        </p:txBody>
      </p:sp>
    </p:spTree>
    <p:extLst>
      <p:ext uri="{BB962C8B-B14F-4D97-AF65-F5344CB8AC3E}">
        <p14:creationId xmlns:p14="http://schemas.microsoft.com/office/powerpoint/2010/main" val="3248901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business names on the ‘Three of the Best’ slide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Are any of the employers that they wrote done previously on the list?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Give the groups time to consider which employer belongs to which sector and record on reverse of cue cards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There are three employers in each category</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13</a:t>
            </a:fld>
            <a:endParaRPr lang="en-GB"/>
          </a:p>
        </p:txBody>
      </p:sp>
    </p:spTree>
    <p:extLst>
      <p:ext uri="{BB962C8B-B14F-4D97-AF65-F5344CB8AC3E}">
        <p14:creationId xmlns:p14="http://schemas.microsoft.com/office/powerpoint/2010/main" val="1682634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business names on the ‘Three of the Best’ slide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Are any of the employers that they wrote done previously on the list?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Give the groups time to consider which employer belongs to which sector and record on reverse of cue cards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There are three employers in each category</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14</a:t>
            </a:fld>
            <a:endParaRPr lang="en-GB"/>
          </a:p>
        </p:txBody>
      </p:sp>
    </p:spTree>
    <p:extLst>
      <p:ext uri="{BB962C8B-B14F-4D97-AF65-F5344CB8AC3E}">
        <p14:creationId xmlns:p14="http://schemas.microsoft.com/office/powerpoint/2010/main" val="3926290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business names on the ‘Three of the Best’ slide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Are any of the employers that they wrote done previously on the list?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Give the groups time to consider which employer belongs to which sector and record on reverse of cue cards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There are three employers in each category</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15</a:t>
            </a:fld>
            <a:endParaRPr lang="en-GB"/>
          </a:p>
        </p:txBody>
      </p:sp>
    </p:spTree>
    <p:extLst>
      <p:ext uri="{BB962C8B-B14F-4D97-AF65-F5344CB8AC3E}">
        <p14:creationId xmlns:p14="http://schemas.microsoft.com/office/powerpoint/2010/main" val="2984375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display interactive online dashboard </a:t>
            </a:r>
            <a:r>
              <a:rPr lang="en-GB" sz="1800" u="sng" dirty="0">
                <a:solidFill>
                  <a:srgbClr val="0563C1"/>
                </a:solidFill>
                <a:effectLst/>
                <a:latin typeface="Lato" panose="020F0502020204030203" pitchFamily="34" charset="0"/>
                <a:ea typeface="Calibri" panose="020F0502020204030204" pitchFamily="34" charset="0"/>
                <a:cs typeface="Times New Roman" panose="02020603050405020304" pitchFamily="18" charset="0"/>
                <a:hlinkClick r:id="rId3"/>
              </a:rPr>
              <a:t>https://www.dorsetcareershub.co.uk/key-industry-dashboards-lmi-posters</a:t>
            </a:r>
            <a:r>
              <a:rPr lang="en-GB" sz="1800" dirty="0">
                <a:effectLst/>
                <a:latin typeface="Lato" panose="020F0502020204030203" pitchFamily="34" charset="0"/>
                <a:ea typeface="Calibri" panose="020F0502020204030204" pitchFamily="34" charset="0"/>
                <a:cs typeface="Times New Roman" panose="02020603050405020304" pitchFamily="18" charset="0"/>
              </a:rPr>
              <a:t> and scroll to model finding employers with the most jobs within Health and Care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Students will now need access to laptops/tablets.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Allow the students time to explore the other sector dashboards and understand which employers currently have the most jobs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Students to record the top three employers in each sector ready to share with the rest of the class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dirty="0">
                <a:effectLst/>
                <a:latin typeface="Lato" panose="020F0502020204030203" pitchFamily="34" charset="0"/>
                <a:ea typeface="Calibri" panose="020F0502020204030204" pitchFamily="34" charset="0"/>
                <a:cs typeface="Times New Roman" panose="02020603050405020304" pitchFamily="18" charset="0"/>
              </a:rPr>
              <a:t>Extension activity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u="sng" dirty="0">
                <a:solidFill>
                  <a:srgbClr val="0563C1"/>
                </a:solidFill>
                <a:effectLst/>
                <a:latin typeface="Lato" panose="020F0502020204030203" pitchFamily="34" charset="0"/>
                <a:ea typeface="Calibri" panose="020F0502020204030204" pitchFamily="34" charset="0"/>
                <a:cs typeface="Times New Roman" panose="02020603050405020304" pitchFamily="18" charset="0"/>
              </a:rPr>
              <a:t>Students to explore jobs available with each employer by watching the videos on the resource sheet</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16</a:t>
            </a:fld>
            <a:endParaRPr lang="en-GB"/>
          </a:p>
        </p:txBody>
      </p:sp>
    </p:spTree>
    <p:extLst>
      <p:ext uri="{BB962C8B-B14F-4D97-AF65-F5344CB8AC3E}">
        <p14:creationId xmlns:p14="http://schemas.microsoft.com/office/powerpoint/2010/main" val="7400842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Financial Services Sector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17</a:t>
            </a:fld>
            <a:endParaRPr lang="en-GB"/>
          </a:p>
        </p:txBody>
      </p:sp>
    </p:spTree>
    <p:extLst>
      <p:ext uri="{BB962C8B-B14F-4D97-AF65-F5344CB8AC3E}">
        <p14:creationId xmlns:p14="http://schemas.microsoft.com/office/powerpoint/2010/main" val="1606125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Creative and Digital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18</a:t>
            </a:fld>
            <a:endParaRPr lang="en-GB"/>
          </a:p>
        </p:txBody>
      </p:sp>
    </p:spTree>
    <p:extLst>
      <p:ext uri="{BB962C8B-B14F-4D97-AF65-F5344CB8AC3E}">
        <p14:creationId xmlns:p14="http://schemas.microsoft.com/office/powerpoint/2010/main" val="1313491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Tourism, Food and Beverage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19</a:t>
            </a:fld>
            <a:endParaRPr lang="en-GB"/>
          </a:p>
        </p:txBody>
      </p:sp>
    </p:spTree>
    <p:extLst>
      <p:ext uri="{BB962C8B-B14F-4D97-AF65-F5344CB8AC3E}">
        <p14:creationId xmlns:p14="http://schemas.microsoft.com/office/powerpoint/2010/main" val="31424494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Green Economy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20</a:t>
            </a:fld>
            <a:endParaRPr lang="en-GB"/>
          </a:p>
        </p:txBody>
      </p:sp>
    </p:spTree>
    <p:extLst>
      <p:ext uri="{BB962C8B-B14F-4D97-AF65-F5344CB8AC3E}">
        <p14:creationId xmlns:p14="http://schemas.microsoft.com/office/powerpoint/2010/main" val="169916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Manufacturing and Engineering | Dorset LEP</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21</a:t>
            </a:fld>
            <a:endParaRPr lang="en-GB"/>
          </a:p>
        </p:txBody>
      </p:sp>
    </p:spTree>
    <p:extLst>
      <p:ext uri="{BB962C8B-B14F-4D97-AF65-F5344CB8AC3E}">
        <p14:creationId xmlns:p14="http://schemas.microsoft.com/office/powerpoint/2010/main" val="3371152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4</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2353121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model finding job postings on the online dashboard. Encourage students to identify vacancies in the most recent year.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Students to navigate between different dashboard sectors to understand which have the most job postings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Lato" panose="020F0502020204030203"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dirty="0">
                <a:effectLst/>
                <a:latin typeface="Lato" panose="020F0502020204030203" pitchFamily="34" charset="0"/>
                <a:ea typeface="Calibri" panose="020F0502020204030204" pitchFamily="34" charset="0"/>
                <a:cs typeface="Times New Roman" panose="02020603050405020304" pitchFamily="18" charset="0"/>
              </a:rPr>
              <a:t>Extension Activities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Lato" panose="020F0502020204030203" pitchFamily="34" charset="0"/>
                <a:ea typeface="Calibri" panose="020F0502020204030204" pitchFamily="34" charset="0"/>
                <a:cs typeface="Times New Roman" panose="02020603050405020304" pitchFamily="18" charset="0"/>
              </a:rPr>
              <a:t>Discuss why each sector might have more or less jobs advertised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Lato" panose="020F0502020204030203" pitchFamily="34" charset="0"/>
                <a:ea typeface="Calibri" panose="020F0502020204030204" pitchFamily="34" charset="0"/>
                <a:cs typeface="Times New Roman" panose="02020603050405020304" pitchFamily="18" charset="0"/>
              </a:rPr>
              <a:t>Why might these jobs be available in Dorset? Focus on the demographics of Dorset, key industry sectors etc</a:t>
            </a:r>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22</a:t>
            </a:fld>
            <a:endParaRPr lang="en-GB"/>
          </a:p>
        </p:txBody>
      </p:sp>
    </p:spTree>
    <p:extLst>
      <p:ext uri="{BB962C8B-B14F-4D97-AF65-F5344CB8AC3E}">
        <p14:creationId xmlns:p14="http://schemas.microsoft.com/office/powerpoint/2010/main" val="10787530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Link the content of the lesson back to choosing your GCSE options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Show the video which looks at ‘In-demand’ skills for the future and top tips for how to choose your GCSE options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Depending on the size of the group, allow students up to 10 minutes to discuss these options.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A whole group discussion could then take place if anyone in the class is willing to share their dream about what they would like to do in the future and what subjects they will choose/need to get their best grades in.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Lato" panose="020F0502020204030203"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Lato" panose="020F0502020204030203" pitchFamily="34" charset="0"/>
                <a:ea typeface="Calibri" panose="020F0502020204030204" pitchFamily="34" charset="0"/>
                <a:cs typeface="Times New Roman" panose="02020603050405020304" pitchFamily="18" charset="0"/>
              </a:rPr>
              <a:t>If the video does not play in the PowerPoint, please use the following link:</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dirty="0">
                <a:solidFill>
                  <a:srgbClr val="0563C1"/>
                </a:solidFill>
                <a:effectLst/>
                <a:latin typeface="Lato" panose="020F0502020204030203" pitchFamily="34" charset="0"/>
                <a:ea typeface="Calibri" panose="020F0502020204030204" pitchFamily="34" charset="0"/>
                <a:cs typeface="Times New Roman" panose="02020603050405020304" pitchFamily="18" charset="0"/>
                <a:hlinkClick r:id="rId3"/>
              </a:rPr>
              <a:t>https://www.youtube.com/watch?v=CzvDs6muJYY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D9F0DC3-5E60-4B67-96EB-4C920CBF12D7}" type="slidenum">
              <a:rPr lang="en-GB" smtClean="0"/>
              <a:t>23</a:t>
            </a:fld>
            <a:endParaRPr lang="en-GB"/>
          </a:p>
        </p:txBody>
      </p:sp>
    </p:spTree>
    <p:extLst>
      <p:ext uri="{BB962C8B-B14F-4D97-AF65-F5344CB8AC3E}">
        <p14:creationId xmlns:p14="http://schemas.microsoft.com/office/powerpoint/2010/main" val="1987564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24</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13280511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25</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37604789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26</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29630854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27</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5237113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28</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37140336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29</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37572227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30</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39893386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31</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1562851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5</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41406338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32</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1411462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6</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459790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7</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1889760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8</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2852839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9</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3720594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10</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8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8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8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p:txBody>
      </p:sp>
    </p:spTree>
    <p:extLst>
      <p:ext uri="{BB962C8B-B14F-4D97-AF65-F5344CB8AC3E}">
        <p14:creationId xmlns:p14="http://schemas.microsoft.com/office/powerpoint/2010/main" val="4022013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38E4EE3D-CDEA-444E-A05A-C7C2DF0CA6A5}"/>
              </a:ext>
            </a:extLst>
          </p:cNvPr>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5DC885C-5F53-4753-A22E-B82AA0AD82A3}" type="slidenum">
              <a:rPr lang="en-GB" altLang="en-US"/>
              <a:pPr>
                <a:spcBef>
                  <a:spcPct val="0"/>
                </a:spcBef>
              </a:pPr>
              <a:t>11</a:t>
            </a:fld>
            <a:endParaRPr lang="en-GB" altLang="en-US"/>
          </a:p>
        </p:txBody>
      </p:sp>
      <p:sp>
        <p:nvSpPr>
          <p:cNvPr id="5123" name="Rectangle 2">
            <a:extLst>
              <a:ext uri="{FF2B5EF4-FFF2-40B4-BE49-F238E27FC236}">
                <a16:creationId xmlns:a16="http://schemas.microsoft.com/office/drawing/2014/main" id="{BEC261F8-44E8-4337-8D88-D27EDAFE8A41}"/>
              </a:ext>
            </a:extLst>
          </p:cNvPr>
          <p:cNvSpPr>
            <a:spLocks noGrp="1" noRot="1" noChangeAspect="1" noChangeArrowheads="1" noTextEdit="1"/>
          </p:cNvSpPr>
          <p:nvPr>
            <p:ph type="sldImg"/>
          </p:nvPr>
        </p:nvSpPr>
        <p:spPr>
          <a:ln/>
        </p:spPr>
      </p:sp>
      <p:sp>
        <p:nvSpPr>
          <p:cNvPr id="5124" name="Rectangle 3">
            <a:extLst>
              <a:ext uri="{FF2B5EF4-FFF2-40B4-BE49-F238E27FC236}">
                <a16:creationId xmlns:a16="http://schemas.microsoft.com/office/drawing/2014/main" id="{5019A22C-CB54-4A06-BEC9-3D57C4410B39}"/>
              </a:ext>
            </a:extLst>
          </p:cNvPr>
          <p:cNvSpPr>
            <a:spLocks noGrp="1" noChangeArrowheads="1"/>
          </p:cNvSpPr>
          <p:nvPr>
            <p:ph type="body" idx="1"/>
          </p:nvPr>
        </p:nvSpPr>
        <p:spPr>
          <a:noFill/>
        </p:spPr>
        <p:txBody>
          <a:bodyPr/>
          <a:lstStyle/>
          <a:p>
            <a:pPr marL="342900" lvl="0" indent="-342900">
              <a:lnSpc>
                <a:spcPct val="107000"/>
              </a:lnSpc>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Divide the class into pairs or small groups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Display the presentation and ask students to write a definition of what they think each key word means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sz="1200" dirty="0">
                <a:effectLst/>
                <a:latin typeface="Lato" panose="020F0502020204030203" pitchFamily="34" charset="0"/>
                <a:ea typeface="Calibri" panose="020F0502020204030204" pitchFamily="34" charset="0"/>
                <a:cs typeface="Times New Roman" panose="02020603050405020304" pitchFamily="18" charset="0"/>
              </a:rPr>
              <a:t>Teacher to click on the key words to reveal the definitions</a:t>
            </a:r>
          </a:p>
          <a:p>
            <a:pPr marL="342900" lvl="0" indent="-342900">
              <a:lnSpc>
                <a:spcPct val="107000"/>
              </a:lnSpc>
              <a:spcAft>
                <a:spcPts val="800"/>
              </a:spcAft>
              <a:buFont typeface="Symbol" panose="05050102010706020507" pitchFamily="18" charset="2"/>
              <a:buChar char=""/>
            </a:pPr>
            <a:endParaRPr lang="en-GB" altLang="en-US" sz="1200" dirty="0">
              <a:effectLst/>
              <a:latin typeface="Lato" panose="020F0502020204030203"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GB" altLang="en-US" sz="1200" dirty="0">
                <a:effectLst/>
                <a:latin typeface="Lato" panose="020F0502020204030203" pitchFamily="34" charset="0"/>
                <a:cs typeface="Times New Roman" panose="02020603050405020304" pitchFamily="18" charset="0"/>
              </a:rPr>
              <a:t>Note second layer of answers underneath.</a:t>
            </a:r>
            <a:endParaRPr lang="en-GB" altLang="en-US" dirty="0">
              <a:latin typeface="Arial" panose="020B0604020202020204" pitchFamily="34" charset="0"/>
            </a:endParaRPr>
          </a:p>
          <a:p>
            <a:pPr marL="342900" lvl="0" indent="-342900">
              <a:lnSpc>
                <a:spcPct val="107000"/>
              </a:lnSpc>
              <a:buFont typeface="Symbol" panose="05050102010706020507" pitchFamily="18" charset="2"/>
              <a:buChar char=""/>
            </a:pPr>
            <a:endParaRPr lang="en-GB" altLang="en-US" dirty="0">
              <a:latin typeface="Arial" panose="020B0604020202020204" pitchFamily="34" charset="0"/>
            </a:endParaRPr>
          </a:p>
        </p:txBody>
      </p:sp>
    </p:spTree>
    <p:extLst>
      <p:ext uri="{BB962C8B-B14F-4D97-AF65-F5344CB8AC3E}">
        <p14:creationId xmlns:p14="http://schemas.microsoft.com/office/powerpoint/2010/main" val="2528758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4630E-728F-47B1-B8EF-57C8F42C99E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F1BF842-738B-499C-88DD-90C551A042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C0E53C2-6B59-4B23-BDE2-5D1F9145C588}"/>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5" name="Footer Placeholder 4">
            <a:extLst>
              <a:ext uri="{FF2B5EF4-FFF2-40B4-BE49-F238E27FC236}">
                <a16:creationId xmlns:a16="http://schemas.microsoft.com/office/drawing/2014/main" id="{8EE30683-67CB-4E0D-9F94-6D3B89A392E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CE7DDCD-6CC4-4AD4-BFE6-6656C571EA9D}"/>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4088811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F3BFEF-8A0C-46FA-B9F3-7DC57FCAD44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6FF51D5-2919-409F-B91E-F17E9050AE3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1ECFBA6-4874-41E5-916C-1F08E4D0D8D6}"/>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5" name="Footer Placeholder 4">
            <a:extLst>
              <a:ext uri="{FF2B5EF4-FFF2-40B4-BE49-F238E27FC236}">
                <a16:creationId xmlns:a16="http://schemas.microsoft.com/office/drawing/2014/main" id="{E071DD82-19B4-4A32-962C-C5A5976C1C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0D71B4-10E7-4931-B221-F49A83869C58}"/>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2299321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03BDE4-D766-4622-99D0-CFA2DEAC381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9376535-E39B-4FB3-81D6-1913BA3EB12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5C024F-F285-4E3F-9376-6E6987AB91AB}"/>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5" name="Footer Placeholder 4">
            <a:extLst>
              <a:ext uri="{FF2B5EF4-FFF2-40B4-BE49-F238E27FC236}">
                <a16:creationId xmlns:a16="http://schemas.microsoft.com/office/drawing/2014/main" id="{9FBF991D-3E95-40FC-B1EB-72263CAE8C4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52AF2FB-0A13-4910-A561-2BE809D331F7}"/>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1727449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B7F92-C0A5-4786-B69A-7E49A391F10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9F7D4EB-5479-47B0-A272-176443B5C9C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2682A9F-139C-4363-96E7-2F67F68F6D6A}"/>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5" name="Footer Placeholder 4">
            <a:extLst>
              <a:ext uri="{FF2B5EF4-FFF2-40B4-BE49-F238E27FC236}">
                <a16:creationId xmlns:a16="http://schemas.microsoft.com/office/drawing/2014/main" id="{AB9D162C-F3E5-4365-869F-4F71630541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3C72890-79DA-4515-BDE9-CCEF68C50E1A}"/>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942726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639CF-28C4-44DF-AF6D-7F6612F662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9FA00CB-6B3F-4F3B-9D01-5D7D2762D18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4587ED9-D729-448D-AED6-24062F58C9D0}"/>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5" name="Footer Placeholder 4">
            <a:extLst>
              <a:ext uri="{FF2B5EF4-FFF2-40B4-BE49-F238E27FC236}">
                <a16:creationId xmlns:a16="http://schemas.microsoft.com/office/drawing/2014/main" id="{0DF6305C-03A5-4094-8B76-089095FC9EF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99E3290-D5CD-4A82-A046-5DFB47B11B32}"/>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1353793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A9843-7103-475B-9299-D426F6D8F78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26499AF-3252-4388-A54F-5F4A52638D2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A9122B1-40C4-4B1E-AC7B-2A2FDA77B7E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5C60007-F13F-4A01-A7FC-A5DFC73B2F21}"/>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6" name="Footer Placeholder 5">
            <a:extLst>
              <a:ext uri="{FF2B5EF4-FFF2-40B4-BE49-F238E27FC236}">
                <a16:creationId xmlns:a16="http://schemas.microsoft.com/office/drawing/2014/main" id="{7B3B89E5-04ED-44A0-B8B1-CE1C42C380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6AB13C1-C517-4D58-8935-206B4D1D1B5D}"/>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6812991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D40D-3BB5-435A-9398-0C869F52C0B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3504A8B-DEF3-4B3E-A486-7C45B300C9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FF0CEB36-8B63-44A9-B13F-0A7FCC5AD24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F1C99E1-62CC-44C3-95FC-AE1E2D1A59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E14D969-8336-4ED4-B473-7443F540822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3955935-5D56-4C8F-A7D4-0B4B208F9FB8}"/>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8" name="Footer Placeholder 7">
            <a:extLst>
              <a:ext uri="{FF2B5EF4-FFF2-40B4-BE49-F238E27FC236}">
                <a16:creationId xmlns:a16="http://schemas.microsoft.com/office/drawing/2014/main" id="{DA10F1BE-5876-419B-A919-789AE871E82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266A31A0-CB0E-4CF4-8CA3-68D168CC415B}"/>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20960260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D0315-233C-44C2-B2E2-2C13F883145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AB74025-A3E9-4ACE-A177-BD5CE7851E8F}"/>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4" name="Footer Placeholder 3">
            <a:extLst>
              <a:ext uri="{FF2B5EF4-FFF2-40B4-BE49-F238E27FC236}">
                <a16:creationId xmlns:a16="http://schemas.microsoft.com/office/drawing/2014/main" id="{E5FC96EB-8B69-4124-AB44-A7D72AB1BFE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E71B174-4141-4CB9-A787-FB3553207CAD}"/>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3074717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573435C-378B-4116-B1D1-729DE526201D}"/>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3" name="Footer Placeholder 2">
            <a:extLst>
              <a:ext uri="{FF2B5EF4-FFF2-40B4-BE49-F238E27FC236}">
                <a16:creationId xmlns:a16="http://schemas.microsoft.com/office/drawing/2014/main" id="{58311B67-A18E-4A44-845B-B0D778A959A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BC8F0CF-FB70-4A8E-B075-AB4EFD7C57B4}"/>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1662291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4E4E1-D65B-4E20-84E0-D0913C2E87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FBB128A-EAEF-4013-B1E9-37B465820F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64682C9-2955-4B6F-8038-75893DE120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221A2BB-4A87-47FC-9900-29AF44CEB713}"/>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6" name="Footer Placeholder 5">
            <a:extLst>
              <a:ext uri="{FF2B5EF4-FFF2-40B4-BE49-F238E27FC236}">
                <a16:creationId xmlns:a16="http://schemas.microsoft.com/office/drawing/2014/main" id="{41FC546D-456B-4C05-B6AF-0B42207C318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EDF0C01-2D26-4174-B12B-41A4C46D7C87}"/>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3967775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A7252-C039-4BF7-879C-8FF6678CC4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975760A-0EB4-4392-8381-29FADFB182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1925606-BF8C-4A7B-A16B-2ABA3E6157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BE1B6BB-0265-43C5-9760-E60DD596D4CF}"/>
              </a:ext>
            </a:extLst>
          </p:cNvPr>
          <p:cNvSpPr>
            <a:spLocks noGrp="1"/>
          </p:cNvSpPr>
          <p:nvPr>
            <p:ph type="dt" sz="half" idx="10"/>
          </p:nvPr>
        </p:nvSpPr>
        <p:spPr/>
        <p:txBody>
          <a:bodyPr/>
          <a:lstStyle/>
          <a:p>
            <a:fld id="{C86F94EF-3708-40C8-99C2-B839EED26B4B}" type="datetimeFigureOut">
              <a:rPr lang="en-GB" smtClean="0"/>
              <a:t>16/02/2023</a:t>
            </a:fld>
            <a:endParaRPr lang="en-GB"/>
          </a:p>
        </p:txBody>
      </p:sp>
      <p:sp>
        <p:nvSpPr>
          <p:cNvPr id="6" name="Footer Placeholder 5">
            <a:extLst>
              <a:ext uri="{FF2B5EF4-FFF2-40B4-BE49-F238E27FC236}">
                <a16:creationId xmlns:a16="http://schemas.microsoft.com/office/drawing/2014/main" id="{74FC81CB-5585-4F78-BCFB-CAE1E2B52DE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5C5A4F7-86B1-4773-A290-6C6AC124ECB2}"/>
              </a:ext>
            </a:extLst>
          </p:cNvPr>
          <p:cNvSpPr>
            <a:spLocks noGrp="1"/>
          </p:cNvSpPr>
          <p:nvPr>
            <p:ph type="sldNum" sz="quarter" idx="12"/>
          </p:nvPr>
        </p:nvSpPr>
        <p:spPr/>
        <p:txBody>
          <a:bodyPr/>
          <a:lstStyle/>
          <a:p>
            <a:fld id="{0EE57AB0-D004-4D63-A84D-4AA1BD982E7B}" type="slidenum">
              <a:rPr lang="en-GB" smtClean="0"/>
              <a:t>‹#›</a:t>
            </a:fld>
            <a:endParaRPr lang="en-GB"/>
          </a:p>
        </p:txBody>
      </p:sp>
    </p:spTree>
    <p:extLst>
      <p:ext uri="{BB962C8B-B14F-4D97-AF65-F5344CB8AC3E}">
        <p14:creationId xmlns:p14="http://schemas.microsoft.com/office/powerpoint/2010/main" val="1450077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AB452D-82B1-4A73-A166-9C4EAFEDF9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A468305-6104-4310-87C9-AF76F90241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39AB1C9-EF49-40CE-84FC-5CA0A0FEF0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6F94EF-3708-40C8-99C2-B839EED26B4B}" type="datetimeFigureOut">
              <a:rPr lang="en-GB" smtClean="0"/>
              <a:t>16/02/2023</a:t>
            </a:fld>
            <a:endParaRPr lang="en-GB"/>
          </a:p>
        </p:txBody>
      </p:sp>
      <p:sp>
        <p:nvSpPr>
          <p:cNvPr id="5" name="Footer Placeholder 4">
            <a:extLst>
              <a:ext uri="{FF2B5EF4-FFF2-40B4-BE49-F238E27FC236}">
                <a16:creationId xmlns:a16="http://schemas.microsoft.com/office/drawing/2014/main" id="{312F6ECD-AE9D-4ACA-81B5-8B1496195B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A88FF51-9294-49CA-8F49-1F22010A9F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E57AB0-D004-4D63-A84D-4AA1BD982E7B}" type="slidenum">
              <a:rPr lang="en-GB" smtClean="0"/>
              <a:t>‹#›</a:t>
            </a:fld>
            <a:endParaRPr lang="en-GB"/>
          </a:p>
        </p:txBody>
      </p:sp>
    </p:spTree>
    <p:extLst>
      <p:ext uri="{BB962C8B-B14F-4D97-AF65-F5344CB8AC3E}">
        <p14:creationId xmlns:p14="http://schemas.microsoft.com/office/powerpoint/2010/main" val="3630805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3.png"/><Relationship Id="rId5" Type="http://schemas.openxmlformats.org/officeDocument/2006/relationships/image" Target="../media/image9.pn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www.dorsetlep.co.uk/health-and-social-care-sector"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www.dorsetlep.co.uk/financial-services-sector"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dorsetlep.co.uk/creative-and-digital"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www.dorsetlep.co.uk/tourism-food-and-beverage"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hyperlink" Target="https://www.dorsetlep.co.uk/green-economy" TargetMode="Externa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www.dorsetlep.co.uk/manufacturing-and-engineering" TargetMode="External"/><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B0FD5F-8377-D247-E086-906F5AD1EE6D}"/>
              </a:ext>
            </a:extLst>
          </p:cNvPr>
          <p:cNvSpPr/>
          <p:nvPr/>
        </p:nvSpPr>
        <p:spPr>
          <a:xfrm>
            <a:off x="0" y="0"/>
            <a:ext cx="12192000" cy="685800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Map&#10;&#10;Description automatically generated">
            <a:extLst>
              <a:ext uri="{FF2B5EF4-FFF2-40B4-BE49-F238E27FC236}">
                <a16:creationId xmlns:a16="http://schemas.microsoft.com/office/drawing/2014/main" id="{252ACA77-0109-F961-9A43-967D5A262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5511" y="-601600"/>
            <a:ext cx="8897958" cy="7140611"/>
          </a:xfrm>
          <a:prstGeom prst="rect">
            <a:avLst/>
          </a:prstGeom>
        </p:spPr>
      </p:pic>
      <p:sp>
        <p:nvSpPr>
          <p:cNvPr id="2" name="Title 1">
            <a:extLst>
              <a:ext uri="{FF2B5EF4-FFF2-40B4-BE49-F238E27FC236}">
                <a16:creationId xmlns:a16="http://schemas.microsoft.com/office/drawing/2014/main" id="{04CC2AF8-6AB7-44F4-A728-581D85E025EF}"/>
              </a:ext>
            </a:extLst>
          </p:cNvPr>
          <p:cNvSpPr>
            <a:spLocks noGrp="1"/>
          </p:cNvSpPr>
          <p:nvPr>
            <p:ph type="ctrTitle"/>
          </p:nvPr>
        </p:nvSpPr>
        <p:spPr>
          <a:xfrm>
            <a:off x="1402489" y="729927"/>
            <a:ext cx="9144000" cy="2387600"/>
          </a:xfrm>
        </p:spPr>
        <p:txBody>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What are my future career options in Dorset? </a:t>
            </a:r>
          </a:p>
        </p:txBody>
      </p:sp>
      <p:sp>
        <p:nvSpPr>
          <p:cNvPr id="3" name="Subtitle 2">
            <a:extLst>
              <a:ext uri="{FF2B5EF4-FFF2-40B4-BE49-F238E27FC236}">
                <a16:creationId xmlns:a16="http://schemas.microsoft.com/office/drawing/2014/main" id="{27D78E85-847E-474A-828E-4A840B0718A2}"/>
              </a:ext>
            </a:extLst>
          </p:cNvPr>
          <p:cNvSpPr>
            <a:spLocks noGrp="1"/>
          </p:cNvSpPr>
          <p:nvPr>
            <p:ph type="subTitle" idx="1"/>
          </p:nvPr>
        </p:nvSpPr>
        <p:spPr>
          <a:xfrm>
            <a:off x="2805775" y="3162855"/>
            <a:ext cx="6112042" cy="1655762"/>
          </a:xfrm>
        </p:spPr>
        <p:txBody>
          <a:bodyPr/>
          <a:lstStyle/>
          <a:p>
            <a:r>
              <a:rPr lang="en-GB" dirty="0">
                <a:solidFill>
                  <a:schemeClr val="bg1"/>
                </a:solidFill>
                <a:latin typeface="Lato" panose="020F0502020204030203" pitchFamily="34" charset="0"/>
                <a:ea typeface="Lato" panose="020F0502020204030203" pitchFamily="34" charset="0"/>
                <a:cs typeface="Lato" panose="020F0502020204030203" pitchFamily="34" charset="0"/>
              </a:rPr>
              <a:t>A guide to understanding the six main sectors and the careers available</a:t>
            </a:r>
          </a:p>
        </p:txBody>
      </p:sp>
      <p:pic>
        <p:nvPicPr>
          <p:cNvPr id="8" name="Picture 7" descr="Logo&#10;&#10;Description automatically generated">
            <a:extLst>
              <a:ext uri="{FF2B5EF4-FFF2-40B4-BE49-F238E27FC236}">
                <a16:creationId xmlns:a16="http://schemas.microsoft.com/office/drawing/2014/main" id="{B858D45D-9D0D-0827-8FE8-1FA20E65F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2150" y="4837888"/>
            <a:ext cx="5610425" cy="2546269"/>
          </a:xfrm>
          <a:prstGeom prst="rect">
            <a:avLst/>
          </a:prstGeom>
        </p:spPr>
      </p:pic>
      <p:pic>
        <p:nvPicPr>
          <p:cNvPr id="10" name="Picture 9" descr="A black and white logo&#10;&#10;Description automatically generated with low confidence">
            <a:extLst>
              <a:ext uri="{FF2B5EF4-FFF2-40B4-BE49-F238E27FC236}">
                <a16:creationId xmlns:a16="http://schemas.microsoft.com/office/drawing/2014/main" id="{624833BC-721E-5BEE-D318-BD5BDD711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9650" y="5830629"/>
            <a:ext cx="2140908" cy="545368"/>
          </a:xfrm>
          <a:prstGeom prst="rect">
            <a:avLst/>
          </a:prstGeom>
        </p:spPr>
      </p:pic>
      <p:cxnSp>
        <p:nvCxnSpPr>
          <p:cNvPr id="14" name="Straight Connector 13">
            <a:extLst>
              <a:ext uri="{FF2B5EF4-FFF2-40B4-BE49-F238E27FC236}">
                <a16:creationId xmlns:a16="http://schemas.microsoft.com/office/drawing/2014/main" id="{7A149D4D-4651-F1BB-2EE2-4BBA60794FD9}"/>
              </a:ext>
            </a:extLst>
          </p:cNvPr>
          <p:cNvCxnSpPr>
            <a:cxnSpLocks/>
          </p:cNvCxnSpPr>
          <p:nvPr/>
        </p:nvCxnSpPr>
        <p:spPr>
          <a:xfrm>
            <a:off x="7628965" y="5853954"/>
            <a:ext cx="0" cy="55103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pic>
        <p:nvPicPr>
          <p:cNvPr id="18" name="Picture 17" descr="Graphical user interface, text, application&#10;&#10;Description automatically generated">
            <a:extLst>
              <a:ext uri="{FF2B5EF4-FFF2-40B4-BE49-F238E27FC236}">
                <a16:creationId xmlns:a16="http://schemas.microsoft.com/office/drawing/2014/main" id="{5613CE12-4A8E-389A-BFF0-81B1C72CC1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30" y="5387649"/>
            <a:ext cx="4509396" cy="1470063"/>
          </a:xfrm>
          <a:prstGeom prst="rect">
            <a:avLst/>
          </a:prstGeom>
        </p:spPr>
      </p:pic>
    </p:spTree>
    <p:extLst>
      <p:ext uri="{BB962C8B-B14F-4D97-AF65-F5344CB8AC3E}">
        <p14:creationId xmlns:p14="http://schemas.microsoft.com/office/powerpoint/2010/main" val="31167465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4190" y="1956478"/>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62348763"/>
      </p:ext>
    </p:extLst>
  </p:cSld>
  <p:clrMapOvr>
    <a:masterClrMapping/>
  </p:clrMapOvr>
  <p:transition advClick="0">
    <p:sndAc>
      <p:end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8623" y="1978089"/>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54227"/>
            <a:ext cx="2392063" cy="2016970"/>
            <a:chOff x="9048772" y="3954227"/>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54227"/>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355749"/>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 training or voluntary work</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04406998"/>
      </p:ext>
    </p:extLst>
  </p:cSld>
  <p:clrMapOvr>
    <a:masterClrMapping/>
  </p:clrMapOvr>
  <p:transition advClick="0">
    <p:sndAc>
      <p:end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A picture containing text, dark, watching, lit&#10;&#10;Description automatically generated">
            <a:extLst>
              <a:ext uri="{FF2B5EF4-FFF2-40B4-BE49-F238E27FC236}">
                <a16:creationId xmlns:a16="http://schemas.microsoft.com/office/drawing/2014/main" id="{7A154478-7FB3-0485-6281-7AB997046A5E}"/>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23" name="Picture 22" descr="Icon&#10;&#10;Description automatically generated">
            <a:extLst>
              <a:ext uri="{FF2B5EF4-FFF2-40B4-BE49-F238E27FC236}">
                <a16:creationId xmlns:a16="http://schemas.microsoft.com/office/drawing/2014/main" id="{8F1FEFB2-70CE-4A1C-B702-7FE53024EA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6379" y="1515601"/>
            <a:ext cx="2156013" cy="2042822"/>
          </a:xfrm>
          <a:prstGeom prst="rect">
            <a:avLst/>
          </a:prstGeom>
        </p:spPr>
      </p:pic>
      <p:pic>
        <p:nvPicPr>
          <p:cNvPr id="21" name="Picture 20" descr="Icon&#10;&#10;Description automatically generated">
            <a:extLst>
              <a:ext uri="{FF2B5EF4-FFF2-40B4-BE49-F238E27FC236}">
                <a16:creationId xmlns:a16="http://schemas.microsoft.com/office/drawing/2014/main" id="{D578F16A-422D-7B7E-E08F-7DAB5FCB7A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3622" y="1543907"/>
            <a:ext cx="2061398" cy="1953175"/>
          </a:xfrm>
          <a:prstGeom prst="rect">
            <a:avLst/>
          </a:prstGeom>
        </p:spPr>
      </p:pic>
      <p:sp>
        <p:nvSpPr>
          <p:cNvPr id="6" name="Rectangle 5">
            <a:extLst>
              <a:ext uri="{FF2B5EF4-FFF2-40B4-BE49-F238E27FC236}">
                <a16:creationId xmlns:a16="http://schemas.microsoft.com/office/drawing/2014/main" id="{B46E6CBA-6F89-F336-0727-345C00DE991E}"/>
              </a:ext>
            </a:extLst>
          </p:cNvPr>
          <p:cNvSpPr/>
          <p:nvPr/>
        </p:nvSpPr>
        <p:spPr>
          <a:xfrm>
            <a:off x="-1" y="508387"/>
            <a:ext cx="6311154"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0C0141FE-7D77-1C14-C589-CE27B034DB5C}"/>
              </a:ext>
            </a:extLst>
          </p:cNvPr>
          <p:cNvSpPr>
            <a:spLocks noGrp="1"/>
          </p:cNvSpPr>
          <p:nvPr>
            <p:ph type="title"/>
          </p:nvPr>
        </p:nvSpPr>
        <p:spPr>
          <a:xfrm>
            <a:off x="291353" y="365125"/>
            <a:ext cx="10515600" cy="1325563"/>
          </a:xfrm>
        </p:spPr>
        <p:txBody>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Main Sectors in Dorset</a:t>
            </a:r>
          </a:p>
        </p:txBody>
      </p:sp>
      <p:pic>
        <p:nvPicPr>
          <p:cNvPr id="10" name="Picture 9">
            <a:extLst>
              <a:ext uri="{FF2B5EF4-FFF2-40B4-BE49-F238E27FC236}">
                <a16:creationId xmlns:a16="http://schemas.microsoft.com/office/drawing/2014/main" id="{03AF5B74-C43B-1C70-EB62-92A56FD78A64}"/>
              </a:ext>
            </a:extLst>
          </p:cNvPr>
          <p:cNvPicPr>
            <a:picLocks noChangeAspect="1"/>
          </p:cNvPicPr>
          <p:nvPr/>
        </p:nvPicPr>
        <p:blipFill>
          <a:blip r:embed="rId6"/>
          <a:stretch>
            <a:fillRect/>
          </a:stretch>
        </p:blipFill>
        <p:spPr>
          <a:xfrm>
            <a:off x="8453715" y="6235716"/>
            <a:ext cx="1192087" cy="296713"/>
          </a:xfrm>
          <a:prstGeom prst="rect">
            <a:avLst/>
          </a:prstGeom>
        </p:spPr>
      </p:pic>
      <p:sp>
        <p:nvSpPr>
          <p:cNvPr id="11" name="Rectangle 10">
            <a:extLst>
              <a:ext uri="{FF2B5EF4-FFF2-40B4-BE49-F238E27FC236}">
                <a16:creationId xmlns:a16="http://schemas.microsoft.com/office/drawing/2014/main" id="{424A13F9-03C3-15E4-5CC1-C51300582629}"/>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Logo&#10;&#10;Description automatically generated">
            <a:extLst>
              <a:ext uri="{FF2B5EF4-FFF2-40B4-BE49-F238E27FC236}">
                <a16:creationId xmlns:a16="http://schemas.microsoft.com/office/drawing/2014/main" id="{6451E6C6-D1E5-9E06-038E-2BB058A2AB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3" name="Straight Connector 12">
            <a:extLst>
              <a:ext uri="{FF2B5EF4-FFF2-40B4-BE49-F238E27FC236}">
                <a16:creationId xmlns:a16="http://schemas.microsoft.com/office/drawing/2014/main" id="{9A0DB7E8-7CEA-7467-4A51-677FE3ED94A4}"/>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5" name="TextBox 4">
            <a:extLst>
              <a:ext uri="{FF2B5EF4-FFF2-40B4-BE49-F238E27FC236}">
                <a16:creationId xmlns:a16="http://schemas.microsoft.com/office/drawing/2014/main" id="{950904BB-B967-0BEF-B499-801074EB3D93}"/>
              </a:ext>
            </a:extLst>
          </p:cNvPr>
          <p:cNvSpPr txBox="1"/>
          <p:nvPr/>
        </p:nvSpPr>
        <p:spPr>
          <a:xfrm>
            <a:off x="1746380" y="3244334"/>
            <a:ext cx="2156012" cy="369332"/>
          </a:xfrm>
          <a:prstGeom prst="rect">
            <a:avLst/>
          </a:prstGeom>
          <a:noFill/>
        </p:spPr>
        <p:txBody>
          <a:bodyPr wrap="square">
            <a:spAutoFit/>
          </a:bodyPr>
          <a:lstStyle/>
          <a:p>
            <a:pPr algn="ctr"/>
            <a:r>
              <a:rPr lang="en-GB" altLang="en-US" sz="1800" b="1" dirty="0">
                <a:solidFill>
                  <a:srgbClr val="283583"/>
                </a:solidFill>
                <a:latin typeface="Lato" panose="020F0502020204030203" pitchFamily="34" charset="0"/>
                <a:ea typeface="Lato" panose="020F0502020204030203" pitchFamily="34" charset="0"/>
                <a:cs typeface="Lato" panose="020F0502020204030203" pitchFamily="34" charset="0"/>
              </a:rPr>
              <a:t>Health &amp; Care</a:t>
            </a:r>
            <a:endParaRPr lang="en-US" b="1" dirty="0">
              <a:solidFill>
                <a:srgbClr val="283583"/>
              </a:solidFill>
            </a:endParaRPr>
          </a:p>
        </p:txBody>
      </p:sp>
      <p:sp>
        <p:nvSpPr>
          <p:cNvPr id="16" name="TextBox 15">
            <a:extLst>
              <a:ext uri="{FF2B5EF4-FFF2-40B4-BE49-F238E27FC236}">
                <a16:creationId xmlns:a16="http://schemas.microsoft.com/office/drawing/2014/main" id="{B33E61DB-0068-18A4-8BEA-59970C34A433}"/>
              </a:ext>
            </a:extLst>
          </p:cNvPr>
          <p:cNvSpPr txBox="1"/>
          <p:nvPr/>
        </p:nvSpPr>
        <p:spPr>
          <a:xfrm>
            <a:off x="4963622" y="3244334"/>
            <a:ext cx="2156012" cy="369332"/>
          </a:xfrm>
          <a:prstGeom prst="rect">
            <a:avLst/>
          </a:prstGeom>
          <a:noFill/>
        </p:spPr>
        <p:txBody>
          <a:bodyPr wrap="square">
            <a:spAutoFit/>
          </a:bodyPr>
          <a:lstStyle/>
          <a:p>
            <a:pPr algn="ctr"/>
            <a:r>
              <a:rPr lang="en-GB" altLang="en-US" sz="1800" b="1" dirty="0">
                <a:solidFill>
                  <a:srgbClr val="EC854C"/>
                </a:solidFill>
                <a:latin typeface="Lato" panose="020F0502020204030203" pitchFamily="34" charset="0"/>
                <a:ea typeface="Lato" panose="020F0502020204030203" pitchFamily="34" charset="0"/>
                <a:cs typeface="Lato" panose="020F0502020204030203" pitchFamily="34" charset="0"/>
              </a:rPr>
              <a:t>Finance &amp; Fin-Tech</a:t>
            </a:r>
            <a:endParaRPr lang="en-US" b="1" dirty="0">
              <a:solidFill>
                <a:srgbClr val="EC854C"/>
              </a:solidFill>
            </a:endParaRPr>
          </a:p>
        </p:txBody>
      </p:sp>
      <p:pic>
        <p:nvPicPr>
          <p:cNvPr id="18" name="Picture 17" descr="Icon&#10;&#10;Description automatically generated">
            <a:extLst>
              <a:ext uri="{FF2B5EF4-FFF2-40B4-BE49-F238E27FC236}">
                <a16:creationId xmlns:a16="http://schemas.microsoft.com/office/drawing/2014/main" id="{73DC329F-AAF4-0042-AD62-39B7D9512BE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45792" y="1495243"/>
            <a:ext cx="2054525" cy="1946662"/>
          </a:xfrm>
          <a:prstGeom prst="rect">
            <a:avLst/>
          </a:prstGeom>
        </p:spPr>
      </p:pic>
      <p:sp>
        <p:nvSpPr>
          <p:cNvPr id="19" name="TextBox 18">
            <a:extLst>
              <a:ext uri="{FF2B5EF4-FFF2-40B4-BE49-F238E27FC236}">
                <a16:creationId xmlns:a16="http://schemas.microsoft.com/office/drawing/2014/main" id="{3F7C55C8-E3C3-A10E-D9D0-E81200C0439F}"/>
              </a:ext>
            </a:extLst>
          </p:cNvPr>
          <p:cNvSpPr txBox="1"/>
          <p:nvPr/>
        </p:nvSpPr>
        <p:spPr>
          <a:xfrm>
            <a:off x="8281648" y="3244334"/>
            <a:ext cx="2156012" cy="369332"/>
          </a:xfrm>
          <a:prstGeom prst="rect">
            <a:avLst/>
          </a:prstGeom>
          <a:noFill/>
        </p:spPr>
        <p:txBody>
          <a:bodyPr wrap="square">
            <a:spAutoFit/>
          </a:bodyPr>
          <a:lstStyle/>
          <a:p>
            <a:pPr algn="ctr"/>
            <a:r>
              <a:rPr lang="en-GB" altLang="en-US" sz="1800" b="1" dirty="0">
                <a:solidFill>
                  <a:srgbClr val="E94D54"/>
                </a:solidFill>
                <a:latin typeface="Lato" panose="020F0502020204030203" pitchFamily="34" charset="0"/>
                <a:ea typeface="Lato" panose="020F0502020204030203" pitchFamily="34" charset="0"/>
                <a:cs typeface="Lato" panose="020F0502020204030203" pitchFamily="34" charset="0"/>
              </a:rPr>
              <a:t>Creative &amp; Digital</a:t>
            </a:r>
            <a:endParaRPr lang="en-US" b="1" dirty="0">
              <a:solidFill>
                <a:srgbClr val="E94D54"/>
              </a:solidFill>
            </a:endParaRPr>
          </a:p>
        </p:txBody>
      </p:sp>
      <p:sp>
        <p:nvSpPr>
          <p:cNvPr id="24" name="TextBox 23">
            <a:extLst>
              <a:ext uri="{FF2B5EF4-FFF2-40B4-BE49-F238E27FC236}">
                <a16:creationId xmlns:a16="http://schemas.microsoft.com/office/drawing/2014/main" id="{9707B433-EDF0-DD05-7259-3146469239B5}"/>
              </a:ext>
            </a:extLst>
          </p:cNvPr>
          <p:cNvSpPr txBox="1"/>
          <p:nvPr/>
        </p:nvSpPr>
        <p:spPr>
          <a:xfrm>
            <a:off x="1746380" y="5189676"/>
            <a:ext cx="2156012" cy="646331"/>
          </a:xfrm>
          <a:prstGeom prst="rect">
            <a:avLst/>
          </a:prstGeom>
          <a:noFill/>
        </p:spPr>
        <p:txBody>
          <a:bodyPr wrap="square">
            <a:spAutoFit/>
          </a:bodyPr>
          <a:lstStyle/>
          <a:p>
            <a:pPr algn="ctr"/>
            <a:r>
              <a:rPr lang="en-GB" altLang="en-US" sz="1800" b="1" dirty="0">
                <a:solidFill>
                  <a:srgbClr val="7DB4DC"/>
                </a:solidFill>
                <a:latin typeface="Lato" panose="020F0502020204030203" pitchFamily="34" charset="0"/>
                <a:ea typeface="Lato" panose="020F0502020204030203" pitchFamily="34" charset="0"/>
                <a:cs typeface="Lato" panose="020F0502020204030203" pitchFamily="34" charset="0"/>
              </a:rPr>
              <a:t>Retail, Hospitality &amp; Leisure</a:t>
            </a:r>
            <a:endParaRPr lang="en-US" b="1" dirty="0">
              <a:solidFill>
                <a:srgbClr val="7DB4DC"/>
              </a:solidFill>
            </a:endParaRPr>
          </a:p>
        </p:txBody>
      </p:sp>
      <p:sp>
        <p:nvSpPr>
          <p:cNvPr id="25" name="TextBox 24">
            <a:extLst>
              <a:ext uri="{FF2B5EF4-FFF2-40B4-BE49-F238E27FC236}">
                <a16:creationId xmlns:a16="http://schemas.microsoft.com/office/drawing/2014/main" id="{05068048-085C-E445-490E-868F858CF555}"/>
              </a:ext>
            </a:extLst>
          </p:cNvPr>
          <p:cNvSpPr txBox="1"/>
          <p:nvPr/>
        </p:nvSpPr>
        <p:spPr>
          <a:xfrm>
            <a:off x="4963622" y="5189676"/>
            <a:ext cx="2156012" cy="369332"/>
          </a:xfrm>
          <a:prstGeom prst="rect">
            <a:avLst/>
          </a:prstGeom>
          <a:noFill/>
        </p:spPr>
        <p:txBody>
          <a:bodyPr wrap="square">
            <a:spAutoFit/>
          </a:bodyPr>
          <a:lstStyle/>
          <a:p>
            <a:pPr algn="ctr"/>
            <a:r>
              <a:rPr lang="en-GB" altLang="en-US" sz="1800" b="1" dirty="0">
                <a:solidFill>
                  <a:srgbClr val="9EC159"/>
                </a:solidFill>
                <a:latin typeface="Lato" panose="020F0502020204030203" pitchFamily="34" charset="0"/>
                <a:ea typeface="Lato" panose="020F0502020204030203" pitchFamily="34" charset="0"/>
                <a:cs typeface="Lato" panose="020F0502020204030203" pitchFamily="34" charset="0"/>
              </a:rPr>
              <a:t>Green Tech</a:t>
            </a:r>
            <a:endParaRPr lang="en-US" b="1" dirty="0">
              <a:solidFill>
                <a:srgbClr val="9EC159"/>
              </a:solidFill>
            </a:endParaRPr>
          </a:p>
        </p:txBody>
      </p:sp>
      <p:sp>
        <p:nvSpPr>
          <p:cNvPr id="26" name="TextBox 25">
            <a:extLst>
              <a:ext uri="{FF2B5EF4-FFF2-40B4-BE49-F238E27FC236}">
                <a16:creationId xmlns:a16="http://schemas.microsoft.com/office/drawing/2014/main" id="{8ED355D8-3E2A-2E3F-047B-B2EAAF1FEED9}"/>
              </a:ext>
            </a:extLst>
          </p:cNvPr>
          <p:cNvSpPr txBox="1"/>
          <p:nvPr/>
        </p:nvSpPr>
        <p:spPr>
          <a:xfrm>
            <a:off x="7766179" y="5189676"/>
            <a:ext cx="3204881" cy="369332"/>
          </a:xfrm>
          <a:prstGeom prst="rect">
            <a:avLst/>
          </a:prstGeom>
          <a:noFill/>
        </p:spPr>
        <p:txBody>
          <a:bodyPr wrap="square">
            <a:spAutoFit/>
          </a:bodyPr>
          <a:lstStyle/>
          <a:p>
            <a:pPr algn="ctr"/>
            <a:r>
              <a:rPr lang="en-GB" altLang="en-US" sz="1800" b="1" dirty="0">
                <a:solidFill>
                  <a:srgbClr val="EDB652"/>
                </a:solidFill>
                <a:latin typeface="Lato" panose="020F0502020204030203" pitchFamily="34" charset="0"/>
                <a:ea typeface="Lato" panose="020F0502020204030203" pitchFamily="34" charset="0"/>
                <a:cs typeface="Lato" panose="020F0502020204030203" pitchFamily="34" charset="0"/>
              </a:rPr>
              <a:t>Advanced Engineering</a:t>
            </a:r>
            <a:endParaRPr lang="en-US" b="1" dirty="0">
              <a:solidFill>
                <a:srgbClr val="EDB652"/>
              </a:solidFill>
            </a:endParaRPr>
          </a:p>
        </p:txBody>
      </p:sp>
      <p:pic>
        <p:nvPicPr>
          <p:cNvPr id="28" name="Picture 27" descr="Icon&#10;&#10;Description automatically generated">
            <a:extLst>
              <a:ext uri="{FF2B5EF4-FFF2-40B4-BE49-F238E27FC236}">
                <a16:creationId xmlns:a16="http://schemas.microsoft.com/office/drawing/2014/main" id="{38D849A1-2652-BBA2-F81A-00D3073B8B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12283" y="3590076"/>
            <a:ext cx="1910815" cy="1810497"/>
          </a:xfrm>
          <a:prstGeom prst="rect">
            <a:avLst/>
          </a:prstGeom>
        </p:spPr>
      </p:pic>
      <p:pic>
        <p:nvPicPr>
          <p:cNvPr id="30" name="Picture 29" descr="Icon&#10;&#10;Description automatically generated">
            <a:extLst>
              <a:ext uri="{FF2B5EF4-FFF2-40B4-BE49-F238E27FC236}">
                <a16:creationId xmlns:a16="http://schemas.microsoft.com/office/drawing/2014/main" id="{A2A0F571-2D96-A385-E26F-9DC9D12B2B1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61912" y="3676529"/>
            <a:ext cx="1759432" cy="1667062"/>
          </a:xfrm>
          <a:prstGeom prst="rect">
            <a:avLst/>
          </a:prstGeom>
        </p:spPr>
      </p:pic>
      <p:pic>
        <p:nvPicPr>
          <p:cNvPr id="32" name="Picture 31" descr="Icon&#10;&#10;Description automatically generated">
            <a:extLst>
              <a:ext uri="{FF2B5EF4-FFF2-40B4-BE49-F238E27FC236}">
                <a16:creationId xmlns:a16="http://schemas.microsoft.com/office/drawing/2014/main" id="{1BF95E4F-A574-5518-30F4-BDD4C1CDD1C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416847" y="3590076"/>
            <a:ext cx="1903543" cy="1803607"/>
          </a:xfrm>
          <a:prstGeom prst="rect">
            <a:avLst/>
          </a:prstGeom>
        </p:spPr>
      </p:pic>
    </p:spTree>
    <p:extLst>
      <p:ext uri="{BB962C8B-B14F-4D97-AF65-F5344CB8AC3E}">
        <p14:creationId xmlns:p14="http://schemas.microsoft.com/office/powerpoint/2010/main" val="1670431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dark, watching, lit&#10;&#10;Description automatically generated">
            <a:extLst>
              <a:ext uri="{FF2B5EF4-FFF2-40B4-BE49-F238E27FC236}">
                <a16:creationId xmlns:a16="http://schemas.microsoft.com/office/drawing/2014/main" id="{F80E3DD0-820F-7E54-6958-7F37BC133111}"/>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9" name="Title 8">
            <a:extLst>
              <a:ext uri="{FF2B5EF4-FFF2-40B4-BE49-F238E27FC236}">
                <a16:creationId xmlns:a16="http://schemas.microsoft.com/office/drawing/2014/main" id="{833C1952-A7FD-47E8-A191-DBAE5E6B05DE}"/>
              </a:ext>
            </a:extLst>
          </p:cNvPr>
          <p:cNvSpPr>
            <a:spLocks noGrp="1"/>
          </p:cNvSpPr>
          <p:nvPr>
            <p:ph type="title"/>
          </p:nvPr>
        </p:nvSpPr>
        <p:spPr>
          <a:xfrm>
            <a:off x="415716" y="1832638"/>
            <a:ext cx="11903242" cy="757822"/>
          </a:xfrm>
        </p:spPr>
        <p:txBody>
          <a:bodyPr>
            <a:noAutofit/>
          </a:bodyPr>
          <a:lstStyle/>
          <a:p>
            <a:pPr>
              <a:lnSpc>
                <a:spcPct val="150000"/>
              </a:lnSpc>
            </a:pPr>
            <a:r>
              <a:rPr lang="en-GB" sz="2000" dirty="0">
                <a:latin typeface="Lato" panose="020F0502020204030203" pitchFamily="34" charset="0"/>
                <a:ea typeface="Lato" panose="020F0502020204030203" pitchFamily="34" charset="0"/>
                <a:cs typeface="Lato" panose="020F0502020204030203" pitchFamily="34" charset="0"/>
              </a:rPr>
              <a:t>The list below contains three employers from each of the six main sectors in Dorset.</a:t>
            </a:r>
            <a:br>
              <a:rPr lang="en-GB" sz="2000" dirty="0">
                <a:latin typeface="Lato" panose="020F0502020204030203" pitchFamily="34" charset="0"/>
                <a:ea typeface="Lato" panose="020F0502020204030203" pitchFamily="34" charset="0"/>
                <a:cs typeface="Lato" panose="020F0502020204030203" pitchFamily="34" charset="0"/>
              </a:rPr>
            </a:br>
            <a:r>
              <a:rPr lang="en-GB" sz="2000" dirty="0">
                <a:latin typeface="Lato" panose="020F0502020204030203" pitchFamily="34" charset="0"/>
                <a:ea typeface="Lato" panose="020F0502020204030203" pitchFamily="34" charset="0"/>
                <a:cs typeface="Lato" panose="020F0502020204030203" pitchFamily="34" charset="0"/>
              </a:rPr>
              <a:t>Unscramble the list and write which three you think belong in which sector on the back of your cue cards.</a:t>
            </a:r>
          </a:p>
        </p:txBody>
      </p:sp>
      <p:sp>
        <p:nvSpPr>
          <p:cNvPr id="3" name="Content Placeholder 2">
            <a:extLst>
              <a:ext uri="{FF2B5EF4-FFF2-40B4-BE49-F238E27FC236}">
                <a16:creationId xmlns:a16="http://schemas.microsoft.com/office/drawing/2014/main" id="{1EEC1846-D5CD-4564-BF4C-B75FFA5B8AD7}"/>
              </a:ext>
            </a:extLst>
          </p:cNvPr>
          <p:cNvSpPr>
            <a:spLocks noGrp="1"/>
          </p:cNvSpPr>
          <p:nvPr>
            <p:ph sz="half" idx="1"/>
          </p:nvPr>
        </p:nvSpPr>
        <p:spPr>
          <a:xfrm>
            <a:off x="406042" y="2773723"/>
            <a:ext cx="4219037" cy="4907880"/>
          </a:xfrm>
        </p:spPr>
        <p:txBody>
          <a:bodyPr>
            <a:normAutofit/>
          </a:bodyPr>
          <a:lstStyle/>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National Health Service (NHS)</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Agincare Group</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BAE Systems</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Barclays</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Ageas Insurance Limited</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Ultra Electronics</a:t>
            </a:r>
          </a:p>
          <a:p>
            <a:pPr marL="0" lvl="0" indent="0">
              <a:lnSpc>
                <a:spcPct val="150000"/>
              </a:lnSpc>
              <a:spcBef>
                <a:spcPts val="0"/>
              </a:spcBef>
              <a:buNone/>
            </a:pPr>
            <a:endParaRPr lang="en-GB" sz="2400" dirty="0">
              <a:solidFill>
                <a:prstClr val="black"/>
              </a:solidFill>
              <a:latin typeface="Comic Sans MS" panose="030F0702030302020204" pitchFamily="66" charset="0"/>
            </a:endParaRPr>
          </a:p>
          <a:p>
            <a:pPr marL="0" lvl="0" indent="0">
              <a:lnSpc>
                <a:spcPct val="150000"/>
              </a:lnSpc>
              <a:spcBef>
                <a:spcPts val="0"/>
              </a:spcBef>
              <a:buNone/>
            </a:pPr>
            <a:endParaRPr lang="en-GB" sz="2200" dirty="0">
              <a:solidFill>
                <a:prstClr val="black"/>
              </a:solidFill>
            </a:endParaRPr>
          </a:p>
          <a:p>
            <a:pPr marL="0" lvl="0" indent="0">
              <a:lnSpc>
                <a:spcPct val="150000"/>
              </a:lnSpc>
              <a:spcBef>
                <a:spcPts val="0"/>
              </a:spcBef>
              <a:buNone/>
            </a:pPr>
            <a:endParaRPr lang="en-GB" sz="2400" dirty="0">
              <a:solidFill>
                <a:prstClr val="black"/>
              </a:solidFill>
            </a:endParaRPr>
          </a:p>
          <a:p>
            <a:pPr marL="0" lvl="0" indent="0">
              <a:lnSpc>
                <a:spcPct val="150000"/>
              </a:lnSpc>
              <a:spcBef>
                <a:spcPts val="0"/>
              </a:spcBef>
              <a:buNone/>
            </a:pPr>
            <a:endParaRPr lang="en-GB" sz="2400" dirty="0">
              <a:solidFill>
                <a:prstClr val="black"/>
              </a:solidFill>
            </a:endParaRPr>
          </a:p>
          <a:p>
            <a:pPr marL="0" lvl="0" indent="0">
              <a:lnSpc>
                <a:spcPct val="150000"/>
              </a:lnSpc>
              <a:spcBef>
                <a:spcPts val="0"/>
              </a:spcBef>
              <a:buNone/>
            </a:pPr>
            <a:endParaRPr lang="en-GB" sz="1800" dirty="0">
              <a:solidFill>
                <a:prstClr val="black"/>
              </a:solidFill>
            </a:endParaRPr>
          </a:p>
          <a:p>
            <a:pPr marL="0" indent="0">
              <a:lnSpc>
                <a:spcPct val="150000"/>
              </a:lnSpc>
              <a:buNone/>
            </a:pPr>
            <a:endParaRPr lang="en-GB" dirty="0"/>
          </a:p>
        </p:txBody>
      </p:sp>
      <p:sp>
        <p:nvSpPr>
          <p:cNvPr id="10" name="Content Placeholder 9">
            <a:extLst>
              <a:ext uri="{FF2B5EF4-FFF2-40B4-BE49-F238E27FC236}">
                <a16:creationId xmlns:a16="http://schemas.microsoft.com/office/drawing/2014/main" id="{F8D0F876-ACF0-4FED-BF22-2387D437E5CF}"/>
              </a:ext>
            </a:extLst>
          </p:cNvPr>
          <p:cNvSpPr>
            <a:spLocks noGrp="1"/>
          </p:cNvSpPr>
          <p:nvPr>
            <p:ph sz="half" idx="2"/>
          </p:nvPr>
        </p:nvSpPr>
        <p:spPr>
          <a:xfrm>
            <a:off x="8453715" y="2611212"/>
            <a:ext cx="4391526" cy="5232903"/>
          </a:xfrm>
        </p:spPr>
        <p:txBody>
          <a:bodyPr>
            <a:normAutofit/>
          </a:bodyPr>
          <a:lstStyle/>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Holt Engineering</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Colten Care </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JP Morgan Chase</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Acturis</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Co-Operative Group</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Draken</a:t>
            </a:r>
          </a:p>
          <a:p>
            <a:pPr marL="0" lvl="0" indent="0">
              <a:lnSpc>
                <a:spcPct val="150000"/>
              </a:lnSpc>
              <a:spcBef>
                <a:spcPts val="0"/>
              </a:spcBef>
              <a:buNone/>
            </a:pPr>
            <a:endParaRPr lang="en-GB" sz="1800" dirty="0">
              <a:solidFill>
                <a:prstClr val="black"/>
              </a:solidFill>
            </a:endParaRPr>
          </a:p>
          <a:p>
            <a:pPr marL="0" lvl="0" indent="0">
              <a:lnSpc>
                <a:spcPct val="150000"/>
              </a:lnSpc>
              <a:spcBef>
                <a:spcPts val="0"/>
              </a:spcBef>
              <a:buNone/>
            </a:pPr>
            <a:endParaRPr lang="en-GB" sz="1800" dirty="0">
              <a:solidFill>
                <a:prstClr val="black"/>
              </a:solidFill>
            </a:endParaRPr>
          </a:p>
          <a:p>
            <a:pPr marL="0" indent="0">
              <a:lnSpc>
                <a:spcPct val="150000"/>
              </a:lnSpc>
              <a:buNone/>
            </a:pPr>
            <a:endParaRPr lang="en-GB" dirty="0"/>
          </a:p>
        </p:txBody>
      </p:sp>
      <p:sp>
        <p:nvSpPr>
          <p:cNvPr id="4" name="Rectangle 3">
            <a:extLst>
              <a:ext uri="{FF2B5EF4-FFF2-40B4-BE49-F238E27FC236}">
                <a16:creationId xmlns:a16="http://schemas.microsoft.com/office/drawing/2014/main" id="{336440BE-B889-C06A-977D-18874C92C40B}"/>
              </a:ext>
            </a:extLst>
          </p:cNvPr>
          <p:cNvSpPr/>
          <p:nvPr/>
        </p:nvSpPr>
        <p:spPr>
          <a:xfrm>
            <a:off x="0" y="508387"/>
            <a:ext cx="4894730"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B930060-205B-3F92-6599-9278E9D129A6}"/>
              </a:ext>
            </a:extLst>
          </p:cNvPr>
          <p:cNvSpPr txBox="1">
            <a:spLocks/>
          </p:cNvSpPr>
          <p:nvPr/>
        </p:nvSpPr>
        <p:spPr>
          <a:xfrm>
            <a:off x="291353" y="365125"/>
            <a:ext cx="496196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Three of the best</a:t>
            </a:r>
          </a:p>
        </p:txBody>
      </p:sp>
      <p:pic>
        <p:nvPicPr>
          <p:cNvPr id="6" name="Picture 5">
            <a:extLst>
              <a:ext uri="{FF2B5EF4-FFF2-40B4-BE49-F238E27FC236}">
                <a16:creationId xmlns:a16="http://schemas.microsoft.com/office/drawing/2014/main" id="{3B7905E3-6680-9758-B705-A7F8B2245BD0}"/>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7" name="Rectangle 6">
            <a:extLst>
              <a:ext uri="{FF2B5EF4-FFF2-40B4-BE49-F238E27FC236}">
                <a16:creationId xmlns:a16="http://schemas.microsoft.com/office/drawing/2014/main" id="{07134462-B6BC-AEDA-4A45-44674D568D2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D1AC7C66-0E8D-0F81-E4FE-35351EE7CD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1" name="Straight Connector 10">
            <a:extLst>
              <a:ext uri="{FF2B5EF4-FFF2-40B4-BE49-F238E27FC236}">
                <a16:creationId xmlns:a16="http://schemas.microsoft.com/office/drawing/2014/main" id="{8FBAF265-09A5-D153-CB71-0B67F7FB2E6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12" name="Content Placeholder 2">
            <a:extLst>
              <a:ext uri="{FF2B5EF4-FFF2-40B4-BE49-F238E27FC236}">
                <a16:creationId xmlns:a16="http://schemas.microsoft.com/office/drawing/2014/main" id="{37A3439F-1845-33D2-DA58-6750274188CE}"/>
              </a:ext>
            </a:extLst>
          </p:cNvPr>
          <p:cNvSpPr txBox="1">
            <a:spLocks/>
          </p:cNvSpPr>
          <p:nvPr/>
        </p:nvSpPr>
        <p:spPr>
          <a:xfrm>
            <a:off x="4977258" y="2611212"/>
            <a:ext cx="4219037" cy="490788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4Com </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1492 Limited</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South West Water</a:t>
            </a:r>
          </a:p>
          <a:p>
            <a:pPr marL="0" lvl="0" indent="0">
              <a:lnSpc>
                <a:spcPct val="150000"/>
              </a:lnSpc>
              <a:spcBef>
                <a:spcPts val="0"/>
              </a:spcBef>
              <a:buNone/>
            </a:pPr>
            <a:r>
              <a:rPr lang="en-GB" sz="2400" dirty="0" err="1">
                <a:solidFill>
                  <a:prstClr val="black"/>
                </a:solidFill>
                <a:latin typeface="Lato" panose="020F0502020204030203" pitchFamily="34" charset="0"/>
                <a:ea typeface="Lato" panose="020F0502020204030203" pitchFamily="34" charset="0"/>
                <a:cs typeface="Lato" panose="020F0502020204030203" pitchFamily="34" charset="0"/>
              </a:rPr>
              <a:t>Bourne</a:t>
            </a: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 Leisure</a:t>
            </a:r>
          </a:p>
          <a:p>
            <a:pPr mar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Whitbread</a:t>
            </a:r>
          </a:p>
          <a:p>
            <a:pPr marL="0" lvl="0" indent="0">
              <a:lnSpc>
                <a:spcPct val="150000"/>
              </a:lnSpc>
              <a:spcBef>
                <a:spcPts val="0"/>
              </a:spcBef>
              <a:buNone/>
            </a:pPr>
            <a:r>
              <a:rPr lang="en-GB" sz="2400" dirty="0">
                <a:solidFill>
                  <a:prstClr val="black"/>
                </a:solidFill>
                <a:latin typeface="Lato" panose="020F0502020204030203" pitchFamily="34" charset="0"/>
                <a:ea typeface="Lato" panose="020F0502020204030203" pitchFamily="34" charset="0"/>
                <a:cs typeface="Lato" panose="020F0502020204030203" pitchFamily="34" charset="0"/>
              </a:rPr>
              <a:t>Environment Agency</a:t>
            </a:r>
          </a:p>
        </p:txBody>
      </p:sp>
    </p:spTree>
    <p:extLst>
      <p:ext uri="{BB962C8B-B14F-4D97-AF65-F5344CB8AC3E}">
        <p14:creationId xmlns:p14="http://schemas.microsoft.com/office/powerpoint/2010/main" val="3289357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dark, watching, lit&#10;&#10;Description automatically generated">
            <a:extLst>
              <a:ext uri="{FF2B5EF4-FFF2-40B4-BE49-F238E27FC236}">
                <a16:creationId xmlns:a16="http://schemas.microsoft.com/office/drawing/2014/main" id="{F80E3DD0-820F-7E54-6958-7F37BC133111}"/>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4" name="Rectangle 3">
            <a:extLst>
              <a:ext uri="{FF2B5EF4-FFF2-40B4-BE49-F238E27FC236}">
                <a16:creationId xmlns:a16="http://schemas.microsoft.com/office/drawing/2014/main" id="{336440BE-B889-C06A-977D-18874C92C40B}"/>
              </a:ext>
            </a:extLst>
          </p:cNvPr>
          <p:cNvSpPr/>
          <p:nvPr/>
        </p:nvSpPr>
        <p:spPr>
          <a:xfrm>
            <a:off x="0" y="508387"/>
            <a:ext cx="10333316"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B930060-205B-3F92-6599-9278E9D129A6}"/>
              </a:ext>
            </a:extLst>
          </p:cNvPr>
          <p:cNvSpPr txBox="1">
            <a:spLocks/>
          </p:cNvSpPr>
          <p:nvPr/>
        </p:nvSpPr>
        <p:spPr>
          <a:xfrm>
            <a:off x="291353" y="365125"/>
            <a:ext cx="1033331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Employers within each sector of Dorset</a:t>
            </a:r>
          </a:p>
        </p:txBody>
      </p:sp>
      <p:pic>
        <p:nvPicPr>
          <p:cNvPr id="6" name="Picture 5">
            <a:extLst>
              <a:ext uri="{FF2B5EF4-FFF2-40B4-BE49-F238E27FC236}">
                <a16:creationId xmlns:a16="http://schemas.microsoft.com/office/drawing/2014/main" id="{3B7905E3-6680-9758-B705-A7F8B2245BD0}"/>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7" name="Rectangle 6">
            <a:extLst>
              <a:ext uri="{FF2B5EF4-FFF2-40B4-BE49-F238E27FC236}">
                <a16:creationId xmlns:a16="http://schemas.microsoft.com/office/drawing/2014/main" id="{07134462-B6BC-AEDA-4A45-44674D568D2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D1AC7C66-0E8D-0F81-E4FE-35351EE7CD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1" name="Straight Connector 10">
            <a:extLst>
              <a:ext uri="{FF2B5EF4-FFF2-40B4-BE49-F238E27FC236}">
                <a16:creationId xmlns:a16="http://schemas.microsoft.com/office/drawing/2014/main" id="{8FBAF265-09A5-D153-CB71-0B67F7FB2E6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0B4E02A1-716B-9DEF-C785-F163F8BC88F2}"/>
              </a:ext>
            </a:extLst>
          </p:cNvPr>
          <p:cNvSpPr/>
          <p:nvPr/>
        </p:nvSpPr>
        <p:spPr>
          <a:xfrm>
            <a:off x="1350809" y="3709316"/>
            <a:ext cx="3031806" cy="2148455"/>
          </a:xfrm>
          <a:prstGeom prst="rect">
            <a:avLst/>
          </a:prstGeom>
          <a:solidFill>
            <a:srgbClr val="2835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9EB2B3-1F3C-6F62-C347-25028BA04E3F}"/>
              </a:ext>
            </a:extLst>
          </p:cNvPr>
          <p:cNvSpPr/>
          <p:nvPr/>
        </p:nvSpPr>
        <p:spPr>
          <a:xfrm>
            <a:off x="4624053" y="3709316"/>
            <a:ext cx="3031806" cy="2148455"/>
          </a:xfrm>
          <a:prstGeom prst="rect">
            <a:avLst/>
          </a:prstGeom>
          <a:solidFill>
            <a:srgbClr val="EC8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ED0B1F8-7308-7C19-8097-48F6C077DF28}"/>
              </a:ext>
            </a:extLst>
          </p:cNvPr>
          <p:cNvSpPr/>
          <p:nvPr/>
        </p:nvSpPr>
        <p:spPr>
          <a:xfrm>
            <a:off x="7860977" y="3709316"/>
            <a:ext cx="3031806" cy="2148455"/>
          </a:xfrm>
          <a:prstGeom prst="rect">
            <a:avLst/>
          </a:prstGeom>
          <a:solidFill>
            <a:srgbClr val="E94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Icon&#10;&#10;Description automatically generated">
            <a:extLst>
              <a:ext uri="{FF2B5EF4-FFF2-40B4-BE49-F238E27FC236}">
                <a16:creationId xmlns:a16="http://schemas.microsoft.com/office/drawing/2014/main" id="{40A6C1BA-616D-AD37-889F-CE93FA25D3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3622" y="1543907"/>
            <a:ext cx="2061398" cy="1953175"/>
          </a:xfrm>
          <a:prstGeom prst="rect">
            <a:avLst/>
          </a:prstGeom>
        </p:spPr>
      </p:pic>
      <p:sp>
        <p:nvSpPr>
          <p:cNvPr id="27" name="TextBox 26">
            <a:extLst>
              <a:ext uri="{FF2B5EF4-FFF2-40B4-BE49-F238E27FC236}">
                <a16:creationId xmlns:a16="http://schemas.microsoft.com/office/drawing/2014/main" id="{39D9AB36-BCC0-70E0-F20A-580C6BD61943}"/>
              </a:ext>
            </a:extLst>
          </p:cNvPr>
          <p:cNvSpPr txBox="1"/>
          <p:nvPr/>
        </p:nvSpPr>
        <p:spPr>
          <a:xfrm>
            <a:off x="4963622" y="3244334"/>
            <a:ext cx="2156012" cy="369332"/>
          </a:xfrm>
          <a:prstGeom prst="rect">
            <a:avLst/>
          </a:prstGeom>
          <a:noFill/>
        </p:spPr>
        <p:txBody>
          <a:bodyPr wrap="square">
            <a:spAutoFit/>
          </a:bodyPr>
          <a:lstStyle/>
          <a:p>
            <a:pPr algn="ctr"/>
            <a:r>
              <a:rPr lang="en-GB" altLang="en-US" sz="1800" b="1" dirty="0">
                <a:solidFill>
                  <a:srgbClr val="EC854C"/>
                </a:solidFill>
                <a:latin typeface="Lato" panose="020F0502020204030203" pitchFamily="34" charset="0"/>
                <a:ea typeface="Lato" panose="020F0502020204030203" pitchFamily="34" charset="0"/>
                <a:cs typeface="Lato" panose="020F0502020204030203" pitchFamily="34" charset="0"/>
              </a:rPr>
              <a:t>Finance &amp; Fin-Tech</a:t>
            </a:r>
            <a:endParaRPr lang="en-US" b="1" dirty="0">
              <a:solidFill>
                <a:srgbClr val="EC854C"/>
              </a:solidFill>
            </a:endParaRPr>
          </a:p>
        </p:txBody>
      </p:sp>
      <p:pic>
        <p:nvPicPr>
          <p:cNvPr id="28" name="Picture 27" descr="Icon&#10;&#10;Description automatically generated">
            <a:extLst>
              <a:ext uri="{FF2B5EF4-FFF2-40B4-BE49-F238E27FC236}">
                <a16:creationId xmlns:a16="http://schemas.microsoft.com/office/drawing/2014/main" id="{1FA7AB60-14A1-8A6F-5534-4B10509A15E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46379" y="1515601"/>
            <a:ext cx="2156013" cy="2042822"/>
          </a:xfrm>
          <a:prstGeom prst="rect">
            <a:avLst/>
          </a:prstGeom>
        </p:spPr>
      </p:pic>
      <p:sp>
        <p:nvSpPr>
          <p:cNvPr id="29" name="TextBox 28">
            <a:extLst>
              <a:ext uri="{FF2B5EF4-FFF2-40B4-BE49-F238E27FC236}">
                <a16:creationId xmlns:a16="http://schemas.microsoft.com/office/drawing/2014/main" id="{2EEAB946-D55D-D93C-81D6-CD38B587AC42}"/>
              </a:ext>
            </a:extLst>
          </p:cNvPr>
          <p:cNvSpPr txBox="1"/>
          <p:nvPr/>
        </p:nvSpPr>
        <p:spPr>
          <a:xfrm>
            <a:off x="1746380" y="3244334"/>
            <a:ext cx="2156012" cy="369332"/>
          </a:xfrm>
          <a:prstGeom prst="rect">
            <a:avLst/>
          </a:prstGeom>
          <a:noFill/>
        </p:spPr>
        <p:txBody>
          <a:bodyPr wrap="square">
            <a:spAutoFit/>
          </a:bodyPr>
          <a:lstStyle/>
          <a:p>
            <a:pPr algn="ctr"/>
            <a:r>
              <a:rPr lang="en-GB" altLang="en-US" sz="1800" b="1" dirty="0">
                <a:solidFill>
                  <a:srgbClr val="283583"/>
                </a:solidFill>
                <a:latin typeface="Lato" panose="020F0502020204030203" pitchFamily="34" charset="0"/>
                <a:ea typeface="Lato" panose="020F0502020204030203" pitchFamily="34" charset="0"/>
                <a:cs typeface="Lato" panose="020F0502020204030203" pitchFamily="34" charset="0"/>
              </a:rPr>
              <a:t>Health &amp; Care</a:t>
            </a:r>
            <a:endParaRPr lang="en-US" b="1" dirty="0">
              <a:solidFill>
                <a:srgbClr val="283583"/>
              </a:solidFill>
            </a:endParaRPr>
          </a:p>
        </p:txBody>
      </p:sp>
      <p:pic>
        <p:nvPicPr>
          <p:cNvPr id="30" name="Picture 29" descr="Icon&#10;&#10;Description automatically generated">
            <a:extLst>
              <a:ext uri="{FF2B5EF4-FFF2-40B4-BE49-F238E27FC236}">
                <a16:creationId xmlns:a16="http://schemas.microsoft.com/office/drawing/2014/main" id="{A1190C8D-C9D5-24AF-E4C3-EF15FE0AD7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45792" y="1495243"/>
            <a:ext cx="2054525" cy="1946662"/>
          </a:xfrm>
          <a:prstGeom prst="rect">
            <a:avLst/>
          </a:prstGeom>
        </p:spPr>
      </p:pic>
      <p:sp>
        <p:nvSpPr>
          <p:cNvPr id="31" name="TextBox 30">
            <a:extLst>
              <a:ext uri="{FF2B5EF4-FFF2-40B4-BE49-F238E27FC236}">
                <a16:creationId xmlns:a16="http://schemas.microsoft.com/office/drawing/2014/main" id="{302D549F-8017-AE1C-2D63-48A29BF9E47B}"/>
              </a:ext>
            </a:extLst>
          </p:cNvPr>
          <p:cNvSpPr txBox="1"/>
          <p:nvPr/>
        </p:nvSpPr>
        <p:spPr>
          <a:xfrm>
            <a:off x="8281648" y="3244334"/>
            <a:ext cx="2156012" cy="369332"/>
          </a:xfrm>
          <a:prstGeom prst="rect">
            <a:avLst/>
          </a:prstGeom>
          <a:noFill/>
        </p:spPr>
        <p:txBody>
          <a:bodyPr wrap="square">
            <a:spAutoFit/>
          </a:bodyPr>
          <a:lstStyle/>
          <a:p>
            <a:pPr algn="ctr"/>
            <a:r>
              <a:rPr lang="en-GB" altLang="en-US" sz="1800" b="1" dirty="0">
                <a:solidFill>
                  <a:srgbClr val="E94D54"/>
                </a:solidFill>
                <a:latin typeface="Lato" panose="020F0502020204030203" pitchFamily="34" charset="0"/>
                <a:ea typeface="Lato" panose="020F0502020204030203" pitchFamily="34" charset="0"/>
                <a:cs typeface="Lato" panose="020F0502020204030203" pitchFamily="34" charset="0"/>
              </a:rPr>
              <a:t>Creative &amp; Digital</a:t>
            </a:r>
            <a:endParaRPr lang="en-US" b="1" dirty="0">
              <a:solidFill>
                <a:srgbClr val="E94D54"/>
              </a:solidFill>
            </a:endParaRPr>
          </a:p>
        </p:txBody>
      </p:sp>
      <p:sp>
        <p:nvSpPr>
          <p:cNvPr id="32" name="TextBox 31">
            <a:extLst>
              <a:ext uri="{FF2B5EF4-FFF2-40B4-BE49-F238E27FC236}">
                <a16:creationId xmlns:a16="http://schemas.microsoft.com/office/drawing/2014/main" id="{3425ADF9-D7B0-0F84-B61B-ED7F0EEAC3B4}"/>
              </a:ext>
            </a:extLst>
          </p:cNvPr>
          <p:cNvSpPr txBox="1"/>
          <p:nvPr/>
        </p:nvSpPr>
        <p:spPr>
          <a:xfrm>
            <a:off x="1567329" y="3890682"/>
            <a:ext cx="2637118" cy="2031325"/>
          </a:xfrm>
          <a:prstGeom prst="rect">
            <a:avLst/>
          </a:prstGeom>
          <a:noFill/>
        </p:spPr>
        <p:txBody>
          <a:bodyPr wrap="square" rtlCol="0">
            <a:spAutoFit/>
          </a:bodyPr>
          <a:lstStyle/>
          <a:p>
            <a:pPr algn="ctr">
              <a:lnSpc>
                <a:spcPct val="150000"/>
              </a:lnSpc>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National Health Service (NHS)</a:t>
            </a:r>
          </a:p>
          <a:p>
            <a:pPr algn="ctr">
              <a:lnSpc>
                <a:spcPct val="150000"/>
              </a:lnSpc>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Colten Care Ltd</a:t>
            </a:r>
          </a:p>
          <a:p>
            <a:pPr algn="ctr">
              <a:lnSpc>
                <a:spcPct val="150000"/>
              </a:lnSpc>
            </a:pPr>
            <a:r>
              <a:rPr lang="en-GB" dirty="0" err="1">
                <a:solidFill>
                  <a:schemeClr val="bg1"/>
                </a:solidFill>
                <a:latin typeface="Lato" panose="020F0502020204030203" pitchFamily="34" charset="0"/>
                <a:ea typeface="Lato" panose="020F0502020204030203" pitchFamily="34" charset="0"/>
                <a:cs typeface="Lato" panose="020F0502020204030203" pitchFamily="34" charset="0"/>
              </a:rPr>
              <a:t>Agincare</a:t>
            </a:r>
            <a:r>
              <a:rPr lang="en-GB" dirty="0">
                <a:solidFill>
                  <a:schemeClr val="bg1"/>
                </a:solidFill>
                <a:latin typeface="Lato" panose="020F0502020204030203" pitchFamily="34" charset="0"/>
                <a:ea typeface="Lato" panose="020F0502020204030203" pitchFamily="34" charset="0"/>
                <a:cs typeface="Lato" panose="020F0502020204030203" pitchFamily="34" charset="0"/>
              </a:rPr>
              <a:t> Group</a:t>
            </a:r>
          </a:p>
          <a:p>
            <a:pPr algn="ctr"/>
            <a:endParaRPr lang="en-US" dirty="0">
              <a:solidFill>
                <a:schemeClr val="bg1"/>
              </a:solidFill>
            </a:endParaRPr>
          </a:p>
        </p:txBody>
      </p:sp>
      <p:sp>
        <p:nvSpPr>
          <p:cNvPr id="33" name="TextBox 32">
            <a:extLst>
              <a:ext uri="{FF2B5EF4-FFF2-40B4-BE49-F238E27FC236}">
                <a16:creationId xmlns:a16="http://schemas.microsoft.com/office/drawing/2014/main" id="{E285A55E-1A33-BB9F-30AA-EE120F68870D}"/>
              </a:ext>
            </a:extLst>
          </p:cNvPr>
          <p:cNvSpPr txBox="1"/>
          <p:nvPr/>
        </p:nvSpPr>
        <p:spPr>
          <a:xfrm>
            <a:off x="4830482" y="3890682"/>
            <a:ext cx="2637118" cy="1284134"/>
          </a:xfrm>
          <a:prstGeom prst="rect">
            <a:avLst/>
          </a:prstGeom>
          <a:noFill/>
        </p:spPr>
        <p:txBody>
          <a:bodyPr wrap="square" rtlCol="0">
            <a:spAutoFit/>
          </a:bodyPr>
          <a:lstStyle/>
          <a:p>
            <a:pPr algn="ctr">
              <a:lnSpc>
                <a:spcPct val="150000"/>
              </a:lnSpc>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JP Morgan Chase</a:t>
            </a:r>
          </a:p>
          <a:p>
            <a:pPr algn="ctr">
              <a:lnSpc>
                <a:spcPct val="150000"/>
              </a:lnSpc>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Barclays</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Ageas Insurance Limited</a:t>
            </a:r>
          </a:p>
        </p:txBody>
      </p:sp>
      <p:sp>
        <p:nvSpPr>
          <p:cNvPr id="34" name="TextBox 33">
            <a:extLst>
              <a:ext uri="{FF2B5EF4-FFF2-40B4-BE49-F238E27FC236}">
                <a16:creationId xmlns:a16="http://schemas.microsoft.com/office/drawing/2014/main" id="{6C97B629-0C87-28A5-786A-CC38455E673B}"/>
              </a:ext>
            </a:extLst>
          </p:cNvPr>
          <p:cNvSpPr txBox="1"/>
          <p:nvPr/>
        </p:nvSpPr>
        <p:spPr>
          <a:xfrm>
            <a:off x="8084670" y="3890682"/>
            <a:ext cx="2637118" cy="1489318"/>
          </a:xfrm>
          <a:prstGeom prst="rect">
            <a:avLst/>
          </a:prstGeom>
          <a:noFill/>
        </p:spPr>
        <p:txBody>
          <a:bodyPr wrap="square" rtlCol="0">
            <a:spAutoFit/>
          </a:bodyPr>
          <a:lstStyle/>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4Com </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1492 Limited</a:t>
            </a:r>
          </a:p>
          <a:p>
            <a:pPr algn="ctr">
              <a:lnSpc>
                <a:spcPct val="150000"/>
              </a:lnSpc>
              <a:spcAft>
                <a:spcPts val="800"/>
              </a:spcAft>
            </a:pPr>
            <a:r>
              <a:rPr lang="en-GB" sz="1800" dirty="0" err="1">
                <a:solidFill>
                  <a:schemeClr val="bg1"/>
                </a:solidFill>
                <a:effectLst/>
                <a:latin typeface="Lato" panose="020F0502020204030203" pitchFamily="34" charset="0"/>
                <a:ea typeface="Lato" panose="020F0502020204030203" pitchFamily="34" charset="0"/>
                <a:cs typeface="Lato" panose="020F0502020204030203" pitchFamily="34" charset="0"/>
              </a:rPr>
              <a:t>Acturis</a:t>
            </a:r>
            <a:endPar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731453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dark, watching, lit&#10;&#10;Description automatically generated">
            <a:extLst>
              <a:ext uri="{FF2B5EF4-FFF2-40B4-BE49-F238E27FC236}">
                <a16:creationId xmlns:a16="http://schemas.microsoft.com/office/drawing/2014/main" id="{F80E3DD0-820F-7E54-6958-7F37BC133111}"/>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4" name="Rectangle 3">
            <a:extLst>
              <a:ext uri="{FF2B5EF4-FFF2-40B4-BE49-F238E27FC236}">
                <a16:creationId xmlns:a16="http://schemas.microsoft.com/office/drawing/2014/main" id="{336440BE-B889-C06A-977D-18874C92C40B}"/>
              </a:ext>
            </a:extLst>
          </p:cNvPr>
          <p:cNvSpPr/>
          <p:nvPr/>
        </p:nvSpPr>
        <p:spPr>
          <a:xfrm>
            <a:off x="0" y="508387"/>
            <a:ext cx="10333316"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B930060-205B-3F92-6599-9278E9D129A6}"/>
              </a:ext>
            </a:extLst>
          </p:cNvPr>
          <p:cNvSpPr txBox="1">
            <a:spLocks/>
          </p:cNvSpPr>
          <p:nvPr/>
        </p:nvSpPr>
        <p:spPr>
          <a:xfrm>
            <a:off x="291353" y="365125"/>
            <a:ext cx="1033331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Employers within each sector of Dorset</a:t>
            </a:r>
          </a:p>
        </p:txBody>
      </p:sp>
      <p:pic>
        <p:nvPicPr>
          <p:cNvPr id="6" name="Picture 5">
            <a:extLst>
              <a:ext uri="{FF2B5EF4-FFF2-40B4-BE49-F238E27FC236}">
                <a16:creationId xmlns:a16="http://schemas.microsoft.com/office/drawing/2014/main" id="{3B7905E3-6680-9758-B705-A7F8B2245BD0}"/>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7" name="Rectangle 6">
            <a:extLst>
              <a:ext uri="{FF2B5EF4-FFF2-40B4-BE49-F238E27FC236}">
                <a16:creationId xmlns:a16="http://schemas.microsoft.com/office/drawing/2014/main" id="{07134462-B6BC-AEDA-4A45-44674D568D2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D1AC7C66-0E8D-0F81-E4FE-35351EE7CD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1" name="Straight Connector 10">
            <a:extLst>
              <a:ext uri="{FF2B5EF4-FFF2-40B4-BE49-F238E27FC236}">
                <a16:creationId xmlns:a16="http://schemas.microsoft.com/office/drawing/2014/main" id="{8FBAF265-09A5-D153-CB71-0B67F7FB2E6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0B4E02A1-716B-9DEF-C785-F163F8BC88F2}"/>
              </a:ext>
            </a:extLst>
          </p:cNvPr>
          <p:cNvSpPr/>
          <p:nvPr/>
        </p:nvSpPr>
        <p:spPr>
          <a:xfrm>
            <a:off x="1350809" y="3709316"/>
            <a:ext cx="3031806" cy="2148455"/>
          </a:xfrm>
          <a:prstGeom prst="rect">
            <a:avLst/>
          </a:prstGeom>
          <a:solidFill>
            <a:srgbClr val="7DB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09EB2B3-1F3C-6F62-C347-25028BA04E3F}"/>
              </a:ext>
            </a:extLst>
          </p:cNvPr>
          <p:cNvSpPr/>
          <p:nvPr/>
        </p:nvSpPr>
        <p:spPr>
          <a:xfrm>
            <a:off x="4624053" y="3709316"/>
            <a:ext cx="3031806" cy="2148455"/>
          </a:xfrm>
          <a:prstGeom prst="rect">
            <a:avLst/>
          </a:prstGeom>
          <a:solidFill>
            <a:srgbClr val="9EC1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ED0B1F8-7308-7C19-8097-48F6C077DF28}"/>
              </a:ext>
            </a:extLst>
          </p:cNvPr>
          <p:cNvSpPr/>
          <p:nvPr/>
        </p:nvSpPr>
        <p:spPr>
          <a:xfrm>
            <a:off x="7860977" y="3709316"/>
            <a:ext cx="3031806" cy="2148455"/>
          </a:xfrm>
          <a:prstGeom prst="rect">
            <a:avLst/>
          </a:prstGeom>
          <a:solidFill>
            <a:srgbClr val="EDB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3425ADF9-D7B0-0F84-B61B-ED7F0EEAC3B4}"/>
              </a:ext>
            </a:extLst>
          </p:cNvPr>
          <p:cNvSpPr txBox="1"/>
          <p:nvPr/>
        </p:nvSpPr>
        <p:spPr>
          <a:xfrm>
            <a:off x="1567329" y="3890682"/>
            <a:ext cx="2637118" cy="1489318"/>
          </a:xfrm>
          <a:prstGeom prst="rect">
            <a:avLst/>
          </a:prstGeom>
          <a:noFill/>
        </p:spPr>
        <p:txBody>
          <a:bodyPr wrap="square" rtlCol="0">
            <a:spAutoFit/>
          </a:bodyPr>
          <a:lstStyle/>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Whitbread</a:t>
            </a:r>
          </a:p>
          <a:p>
            <a:pPr algn="ctr">
              <a:lnSpc>
                <a:spcPct val="150000"/>
              </a:lnSpc>
              <a:spcAft>
                <a:spcPts val="800"/>
              </a:spcAft>
            </a:pPr>
            <a:r>
              <a:rPr lang="en-GB" sz="1800" dirty="0" err="1">
                <a:solidFill>
                  <a:schemeClr val="bg1"/>
                </a:solidFill>
                <a:effectLst/>
                <a:latin typeface="Lato" panose="020F0502020204030203" pitchFamily="34" charset="0"/>
                <a:ea typeface="Lato" panose="020F0502020204030203" pitchFamily="34" charset="0"/>
                <a:cs typeface="Lato" panose="020F0502020204030203" pitchFamily="34" charset="0"/>
              </a:rPr>
              <a:t>Bourne</a:t>
            </a: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 Leisure</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Co-Operative Group</a:t>
            </a:r>
          </a:p>
        </p:txBody>
      </p:sp>
      <p:sp>
        <p:nvSpPr>
          <p:cNvPr id="33" name="TextBox 32">
            <a:extLst>
              <a:ext uri="{FF2B5EF4-FFF2-40B4-BE49-F238E27FC236}">
                <a16:creationId xmlns:a16="http://schemas.microsoft.com/office/drawing/2014/main" id="{E285A55E-1A33-BB9F-30AA-EE120F68870D}"/>
              </a:ext>
            </a:extLst>
          </p:cNvPr>
          <p:cNvSpPr txBox="1"/>
          <p:nvPr/>
        </p:nvSpPr>
        <p:spPr>
          <a:xfrm>
            <a:off x="4830482" y="3890682"/>
            <a:ext cx="2637118" cy="1489318"/>
          </a:xfrm>
          <a:prstGeom prst="rect">
            <a:avLst/>
          </a:prstGeom>
          <a:noFill/>
        </p:spPr>
        <p:txBody>
          <a:bodyPr wrap="square" rtlCol="0">
            <a:spAutoFit/>
          </a:bodyPr>
          <a:lstStyle/>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Environment Agency</a:t>
            </a:r>
          </a:p>
          <a:p>
            <a:pPr algn="ctr">
              <a:lnSpc>
                <a:spcPct val="150000"/>
              </a:lnSpc>
              <a:spcAft>
                <a:spcPts val="800"/>
              </a:spcAft>
            </a:pPr>
            <a:r>
              <a:rPr lang="en-GB" sz="1800" dirty="0" err="1">
                <a:solidFill>
                  <a:schemeClr val="bg1"/>
                </a:solidFill>
                <a:effectLst/>
                <a:latin typeface="Lato" panose="020F0502020204030203" pitchFamily="34" charset="0"/>
                <a:ea typeface="Lato" panose="020F0502020204030203" pitchFamily="34" charset="0"/>
                <a:cs typeface="Lato" panose="020F0502020204030203" pitchFamily="34" charset="0"/>
              </a:rPr>
              <a:t>Draken</a:t>
            </a:r>
            <a:endPar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endParaRP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South West Water</a:t>
            </a:r>
          </a:p>
        </p:txBody>
      </p:sp>
      <p:sp>
        <p:nvSpPr>
          <p:cNvPr id="34" name="TextBox 33">
            <a:extLst>
              <a:ext uri="{FF2B5EF4-FFF2-40B4-BE49-F238E27FC236}">
                <a16:creationId xmlns:a16="http://schemas.microsoft.com/office/drawing/2014/main" id="{6C97B629-0C87-28A5-786A-CC38455E673B}"/>
              </a:ext>
            </a:extLst>
          </p:cNvPr>
          <p:cNvSpPr txBox="1"/>
          <p:nvPr/>
        </p:nvSpPr>
        <p:spPr>
          <a:xfrm>
            <a:off x="8084670" y="3890682"/>
            <a:ext cx="2637118" cy="1489318"/>
          </a:xfrm>
          <a:prstGeom prst="rect">
            <a:avLst/>
          </a:prstGeom>
          <a:noFill/>
        </p:spPr>
        <p:txBody>
          <a:bodyPr wrap="square" rtlCol="0">
            <a:spAutoFit/>
          </a:bodyPr>
          <a:lstStyle/>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Holt Engineering</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BAE Systems</a:t>
            </a:r>
          </a:p>
          <a:p>
            <a:pPr algn="ctr">
              <a:lnSpc>
                <a:spcPct val="150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Ultra Electronics</a:t>
            </a:r>
          </a:p>
        </p:txBody>
      </p:sp>
      <p:sp>
        <p:nvSpPr>
          <p:cNvPr id="3" name="TextBox 2">
            <a:extLst>
              <a:ext uri="{FF2B5EF4-FFF2-40B4-BE49-F238E27FC236}">
                <a16:creationId xmlns:a16="http://schemas.microsoft.com/office/drawing/2014/main" id="{732D3324-104A-EFE0-3718-D6A7F424C791}"/>
              </a:ext>
            </a:extLst>
          </p:cNvPr>
          <p:cNvSpPr txBox="1"/>
          <p:nvPr/>
        </p:nvSpPr>
        <p:spPr>
          <a:xfrm>
            <a:off x="1145691" y="3216650"/>
            <a:ext cx="3381244" cy="369332"/>
          </a:xfrm>
          <a:prstGeom prst="rect">
            <a:avLst/>
          </a:prstGeom>
          <a:noFill/>
        </p:spPr>
        <p:txBody>
          <a:bodyPr wrap="square">
            <a:spAutoFit/>
          </a:bodyPr>
          <a:lstStyle/>
          <a:p>
            <a:pPr algn="ctr"/>
            <a:r>
              <a:rPr lang="en-GB" altLang="en-US" sz="1800" b="1" dirty="0">
                <a:solidFill>
                  <a:srgbClr val="7DB4DC"/>
                </a:solidFill>
                <a:latin typeface="Lato" panose="020F0502020204030203" pitchFamily="34" charset="0"/>
                <a:ea typeface="Lato" panose="020F0502020204030203" pitchFamily="34" charset="0"/>
                <a:cs typeface="Lato" panose="020F0502020204030203" pitchFamily="34" charset="0"/>
              </a:rPr>
              <a:t>Retail, Hospitality &amp; Leisure</a:t>
            </a:r>
            <a:endParaRPr lang="en-US" b="1" dirty="0">
              <a:solidFill>
                <a:srgbClr val="7DB4DC"/>
              </a:solidFill>
            </a:endParaRPr>
          </a:p>
        </p:txBody>
      </p:sp>
      <p:sp>
        <p:nvSpPr>
          <p:cNvPr id="9" name="TextBox 8">
            <a:extLst>
              <a:ext uri="{FF2B5EF4-FFF2-40B4-BE49-F238E27FC236}">
                <a16:creationId xmlns:a16="http://schemas.microsoft.com/office/drawing/2014/main" id="{00E54296-1ABB-5C77-7B97-B9F61412CF01}"/>
              </a:ext>
            </a:extLst>
          </p:cNvPr>
          <p:cNvSpPr txBox="1"/>
          <p:nvPr/>
        </p:nvSpPr>
        <p:spPr>
          <a:xfrm>
            <a:off x="4963622" y="3216650"/>
            <a:ext cx="2156012" cy="369332"/>
          </a:xfrm>
          <a:prstGeom prst="rect">
            <a:avLst/>
          </a:prstGeom>
          <a:noFill/>
        </p:spPr>
        <p:txBody>
          <a:bodyPr wrap="square">
            <a:spAutoFit/>
          </a:bodyPr>
          <a:lstStyle/>
          <a:p>
            <a:pPr algn="ctr"/>
            <a:r>
              <a:rPr lang="en-GB" altLang="en-US" sz="1800" b="1" dirty="0">
                <a:solidFill>
                  <a:srgbClr val="9EC159"/>
                </a:solidFill>
                <a:latin typeface="Lato" panose="020F0502020204030203" pitchFamily="34" charset="0"/>
                <a:ea typeface="Lato" panose="020F0502020204030203" pitchFamily="34" charset="0"/>
                <a:cs typeface="Lato" panose="020F0502020204030203" pitchFamily="34" charset="0"/>
              </a:rPr>
              <a:t>Green Tech</a:t>
            </a:r>
            <a:endParaRPr lang="en-US" b="1" dirty="0">
              <a:solidFill>
                <a:srgbClr val="9EC159"/>
              </a:solidFill>
            </a:endParaRPr>
          </a:p>
        </p:txBody>
      </p:sp>
      <p:sp>
        <p:nvSpPr>
          <p:cNvPr id="10" name="TextBox 9">
            <a:extLst>
              <a:ext uri="{FF2B5EF4-FFF2-40B4-BE49-F238E27FC236}">
                <a16:creationId xmlns:a16="http://schemas.microsoft.com/office/drawing/2014/main" id="{385D148E-F2C0-693D-355D-CF84D1B56B1F}"/>
              </a:ext>
            </a:extLst>
          </p:cNvPr>
          <p:cNvSpPr txBox="1"/>
          <p:nvPr/>
        </p:nvSpPr>
        <p:spPr>
          <a:xfrm>
            <a:off x="7766179" y="3216650"/>
            <a:ext cx="3204881" cy="369332"/>
          </a:xfrm>
          <a:prstGeom prst="rect">
            <a:avLst/>
          </a:prstGeom>
          <a:noFill/>
        </p:spPr>
        <p:txBody>
          <a:bodyPr wrap="square">
            <a:spAutoFit/>
          </a:bodyPr>
          <a:lstStyle/>
          <a:p>
            <a:pPr algn="ctr"/>
            <a:r>
              <a:rPr lang="en-GB" altLang="en-US" sz="1800" b="1" dirty="0">
                <a:solidFill>
                  <a:srgbClr val="EDB652"/>
                </a:solidFill>
                <a:latin typeface="Lato" panose="020F0502020204030203" pitchFamily="34" charset="0"/>
                <a:ea typeface="Lato" panose="020F0502020204030203" pitchFamily="34" charset="0"/>
                <a:cs typeface="Lato" panose="020F0502020204030203" pitchFamily="34" charset="0"/>
              </a:rPr>
              <a:t>Advanced Engineering</a:t>
            </a:r>
            <a:endParaRPr lang="en-US" b="1" dirty="0">
              <a:solidFill>
                <a:srgbClr val="EDB652"/>
              </a:solidFill>
            </a:endParaRPr>
          </a:p>
        </p:txBody>
      </p:sp>
      <p:pic>
        <p:nvPicPr>
          <p:cNvPr id="12" name="Picture 11" descr="Icon&#10;&#10;Description automatically generated">
            <a:extLst>
              <a:ext uri="{FF2B5EF4-FFF2-40B4-BE49-F238E27FC236}">
                <a16:creationId xmlns:a16="http://schemas.microsoft.com/office/drawing/2014/main" id="{EC4A0FD8-FCDA-BA74-3DCE-8F6511F482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2283" y="1617050"/>
            <a:ext cx="1910815" cy="1810497"/>
          </a:xfrm>
          <a:prstGeom prst="rect">
            <a:avLst/>
          </a:prstGeom>
        </p:spPr>
      </p:pic>
      <p:pic>
        <p:nvPicPr>
          <p:cNvPr id="13" name="Picture 12" descr="Icon&#10;&#10;Description automatically generated">
            <a:extLst>
              <a:ext uri="{FF2B5EF4-FFF2-40B4-BE49-F238E27FC236}">
                <a16:creationId xmlns:a16="http://schemas.microsoft.com/office/drawing/2014/main" id="{89532F5B-BAD7-8752-A156-0C0C0F70F82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61912" y="1703503"/>
            <a:ext cx="1759432" cy="1667062"/>
          </a:xfrm>
          <a:prstGeom prst="rect">
            <a:avLst/>
          </a:prstGeom>
        </p:spPr>
      </p:pic>
      <p:pic>
        <p:nvPicPr>
          <p:cNvPr id="14" name="Picture 13" descr="Icon&#10;&#10;Description automatically generated">
            <a:extLst>
              <a:ext uri="{FF2B5EF4-FFF2-40B4-BE49-F238E27FC236}">
                <a16:creationId xmlns:a16="http://schemas.microsoft.com/office/drawing/2014/main" id="{C6AB252B-7331-5F3B-8289-7A925D1FD54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16847" y="1617050"/>
            <a:ext cx="1903543" cy="1803607"/>
          </a:xfrm>
          <a:prstGeom prst="rect">
            <a:avLst/>
          </a:prstGeom>
        </p:spPr>
      </p:pic>
    </p:spTree>
    <p:extLst>
      <p:ext uri="{BB962C8B-B14F-4D97-AF65-F5344CB8AC3E}">
        <p14:creationId xmlns:p14="http://schemas.microsoft.com/office/powerpoint/2010/main" val="4123618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text, dark, watching, lit&#10;&#10;Description automatically generated">
            <a:extLst>
              <a:ext uri="{FF2B5EF4-FFF2-40B4-BE49-F238E27FC236}">
                <a16:creationId xmlns:a16="http://schemas.microsoft.com/office/drawing/2014/main" id="{473E3B88-DAE6-FEBA-8CF2-2B696A0CA39D}"/>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9" name="Picture 8">
            <a:extLst>
              <a:ext uri="{FF2B5EF4-FFF2-40B4-BE49-F238E27FC236}">
                <a16:creationId xmlns:a16="http://schemas.microsoft.com/office/drawing/2014/main" id="{0A634870-0485-E0ED-AB50-B9F36B00CA34}"/>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10" name="Rectangle 9">
            <a:extLst>
              <a:ext uri="{FF2B5EF4-FFF2-40B4-BE49-F238E27FC236}">
                <a16:creationId xmlns:a16="http://schemas.microsoft.com/office/drawing/2014/main" id="{D7DA1784-D13B-5EFE-4F86-65042759AF8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Logo&#10;&#10;Description automatically generated">
            <a:extLst>
              <a:ext uri="{FF2B5EF4-FFF2-40B4-BE49-F238E27FC236}">
                <a16:creationId xmlns:a16="http://schemas.microsoft.com/office/drawing/2014/main" id="{B341BC6A-BA2C-FF4B-4CF4-0AD60ECD40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2" name="Straight Connector 11">
            <a:extLst>
              <a:ext uri="{FF2B5EF4-FFF2-40B4-BE49-F238E27FC236}">
                <a16:creationId xmlns:a16="http://schemas.microsoft.com/office/drawing/2014/main" id="{FDA0BC04-EF4F-ACB0-1027-974ADF7D509A}"/>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16" name="Title 15">
            <a:extLst>
              <a:ext uri="{FF2B5EF4-FFF2-40B4-BE49-F238E27FC236}">
                <a16:creationId xmlns:a16="http://schemas.microsoft.com/office/drawing/2014/main" id="{BD9A9C2E-0F6F-4E66-876E-1A8151B7ADF8}"/>
              </a:ext>
            </a:extLst>
          </p:cNvPr>
          <p:cNvSpPr>
            <a:spLocks noGrp="1"/>
          </p:cNvSpPr>
          <p:nvPr>
            <p:ph type="title"/>
          </p:nvPr>
        </p:nvSpPr>
        <p:spPr>
          <a:xfrm>
            <a:off x="291353" y="1537550"/>
            <a:ext cx="7516906" cy="1325563"/>
          </a:xfrm>
        </p:spPr>
        <p:txBody>
          <a:bodyPr>
            <a:normAutofit/>
          </a:body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6"/>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health and care in Dorset.</a:t>
            </a:r>
          </a:p>
        </p:txBody>
      </p:sp>
      <p:graphicFrame>
        <p:nvGraphicFramePr>
          <p:cNvPr id="5" name="Table 4">
            <a:extLst>
              <a:ext uri="{FF2B5EF4-FFF2-40B4-BE49-F238E27FC236}">
                <a16:creationId xmlns:a16="http://schemas.microsoft.com/office/drawing/2014/main" id="{A4208E08-09D8-4602-9BB0-042D9180F666}"/>
              </a:ext>
            </a:extLst>
          </p:cNvPr>
          <p:cNvGraphicFramePr>
            <a:graphicFrameLocks noGrp="1"/>
          </p:cNvGraphicFramePr>
          <p:nvPr>
            <p:extLst>
              <p:ext uri="{D42A27DB-BD31-4B8C-83A1-F6EECF244321}">
                <p14:modId xmlns:p14="http://schemas.microsoft.com/office/powerpoint/2010/main" val="1470417405"/>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283583"/>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283583"/>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283583"/>
                    </a:solidFill>
                  </a:tcPr>
                </a:tc>
                <a:extLst>
                  <a:ext uri="{0D108BD9-81ED-4DB2-BD59-A6C34878D82A}">
                    <a16:rowId xmlns:a16="http://schemas.microsoft.com/office/drawing/2014/main" val="47483334"/>
                  </a:ext>
                </a:extLst>
              </a:tr>
            </a:tbl>
          </a:graphicData>
        </a:graphic>
      </p:graphicFrame>
      <p:sp>
        <p:nvSpPr>
          <p:cNvPr id="3" name="Rectangle 2">
            <a:extLst>
              <a:ext uri="{FF2B5EF4-FFF2-40B4-BE49-F238E27FC236}">
                <a16:creationId xmlns:a16="http://schemas.microsoft.com/office/drawing/2014/main" id="{D3E9B28A-C79D-F25F-3209-7DEBA3B1272C}"/>
              </a:ext>
            </a:extLst>
          </p:cNvPr>
          <p:cNvSpPr/>
          <p:nvPr/>
        </p:nvSpPr>
        <p:spPr>
          <a:xfrm>
            <a:off x="0" y="508387"/>
            <a:ext cx="4231341" cy="1035520"/>
          </a:xfrm>
          <a:prstGeom prst="rect">
            <a:avLst/>
          </a:prstGeom>
          <a:solidFill>
            <a:srgbClr val="2835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0AC099C-8099-5D38-F6C3-DCA839443D52}"/>
              </a:ext>
            </a:extLst>
          </p:cNvPr>
          <p:cNvSpPr txBox="1">
            <a:spLocks/>
          </p:cNvSpPr>
          <p:nvPr/>
        </p:nvSpPr>
        <p:spPr>
          <a:xfrm>
            <a:off x="291353" y="365125"/>
            <a:ext cx="1033331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Health &amp; Care</a:t>
            </a:r>
          </a:p>
        </p:txBody>
      </p:sp>
      <p:pic>
        <p:nvPicPr>
          <p:cNvPr id="6" name="Picture 5" descr="Icon&#10;&#10;Description automatically generated">
            <a:extLst>
              <a:ext uri="{FF2B5EF4-FFF2-40B4-BE49-F238E27FC236}">
                <a16:creationId xmlns:a16="http://schemas.microsoft.com/office/drawing/2014/main" id="{9BC90552-104F-82AA-CDAE-B7A30AF66C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353" y="2200330"/>
            <a:ext cx="4236566" cy="4014145"/>
          </a:xfrm>
          <a:prstGeom prst="rect">
            <a:avLst/>
          </a:prstGeom>
        </p:spPr>
      </p:pic>
    </p:spTree>
    <p:extLst>
      <p:ext uri="{BB962C8B-B14F-4D97-AF65-F5344CB8AC3E}">
        <p14:creationId xmlns:p14="http://schemas.microsoft.com/office/powerpoint/2010/main" val="2164422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 dark, watching, lit&#10;&#10;Description automatically generated">
            <a:extLst>
              <a:ext uri="{FF2B5EF4-FFF2-40B4-BE49-F238E27FC236}">
                <a16:creationId xmlns:a16="http://schemas.microsoft.com/office/drawing/2014/main" id="{66620FF1-F406-31DE-6E07-974532124CF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12" name="Picture 11">
            <a:extLst>
              <a:ext uri="{FF2B5EF4-FFF2-40B4-BE49-F238E27FC236}">
                <a16:creationId xmlns:a16="http://schemas.microsoft.com/office/drawing/2014/main" id="{648A391D-997F-92A0-8926-96FE67A24F5D}"/>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13" name="Rectangle 12">
            <a:extLst>
              <a:ext uri="{FF2B5EF4-FFF2-40B4-BE49-F238E27FC236}">
                <a16:creationId xmlns:a16="http://schemas.microsoft.com/office/drawing/2014/main" id="{28010E4F-76A5-745B-CAE2-DBA7E5830574}"/>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Logo&#10;&#10;Description automatically generated">
            <a:extLst>
              <a:ext uri="{FF2B5EF4-FFF2-40B4-BE49-F238E27FC236}">
                <a16:creationId xmlns:a16="http://schemas.microsoft.com/office/drawing/2014/main" id="{99F94CFA-38B7-FDC7-64B6-2C6B22F460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5" name="Straight Connector 14">
            <a:extLst>
              <a:ext uri="{FF2B5EF4-FFF2-40B4-BE49-F238E27FC236}">
                <a16:creationId xmlns:a16="http://schemas.microsoft.com/office/drawing/2014/main" id="{E9E728BF-4204-374B-8CE2-82FD7A84247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pic>
        <p:nvPicPr>
          <p:cNvPr id="4" name="Picture 3" descr="Icon&#10;&#10;Description automatically generated">
            <a:extLst>
              <a:ext uri="{FF2B5EF4-FFF2-40B4-BE49-F238E27FC236}">
                <a16:creationId xmlns:a16="http://schemas.microsoft.com/office/drawing/2014/main" id="{650D7762-8118-52D9-EE8D-B4590D3231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2328" y="2499297"/>
            <a:ext cx="3597672" cy="3408795"/>
          </a:xfrm>
          <a:prstGeom prst="rect">
            <a:avLst/>
          </a:prstGeom>
        </p:spPr>
      </p:pic>
      <p:graphicFrame>
        <p:nvGraphicFramePr>
          <p:cNvPr id="5" name="Table 4">
            <a:extLst>
              <a:ext uri="{FF2B5EF4-FFF2-40B4-BE49-F238E27FC236}">
                <a16:creationId xmlns:a16="http://schemas.microsoft.com/office/drawing/2014/main" id="{70834CF0-3212-0849-4938-20760CD06962}"/>
              </a:ext>
            </a:extLst>
          </p:cNvPr>
          <p:cNvGraphicFramePr>
            <a:graphicFrameLocks noGrp="1"/>
          </p:cNvGraphicFramePr>
          <p:nvPr>
            <p:extLst>
              <p:ext uri="{D42A27DB-BD31-4B8C-83A1-F6EECF244321}">
                <p14:modId xmlns:p14="http://schemas.microsoft.com/office/powerpoint/2010/main" val="1023483629"/>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EC854C"/>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EC854C"/>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C854C"/>
                    </a:solidFill>
                  </a:tcPr>
                </a:tc>
                <a:extLst>
                  <a:ext uri="{0D108BD9-81ED-4DB2-BD59-A6C34878D82A}">
                    <a16:rowId xmlns:a16="http://schemas.microsoft.com/office/drawing/2014/main" val="47483334"/>
                  </a:ext>
                </a:extLst>
              </a:tr>
            </a:tbl>
          </a:graphicData>
        </a:graphic>
      </p:graphicFrame>
      <p:sp>
        <p:nvSpPr>
          <p:cNvPr id="6" name="Title 15">
            <a:extLst>
              <a:ext uri="{FF2B5EF4-FFF2-40B4-BE49-F238E27FC236}">
                <a16:creationId xmlns:a16="http://schemas.microsoft.com/office/drawing/2014/main" id="{6115214E-26FA-8E2D-C3D5-03830C5F0B1C}"/>
              </a:ext>
            </a:extLst>
          </p:cNvPr>
          <p:cNvSpPr txBox="1">
            <a:spLocks/>
          </p:cNvSpPr>
          <p:nvPr/>
        </p:nvSpPr>
        <p:spPr>
          <a:xfrm>
            <a:off x="291353" y="1537550"/>
            <a:ext cx="751690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7"/>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finance and Fin-Tech in Dorset.</a:t>
            </a:r>
          </a:p>
        </p:txBody>
      </p:sp>
      <p:sp>
        <p:nvSpPr>
          <p:cNvPr id="7" name="Rectangle 6">
            <a:extLst>
              <a:ext uri="{FF2B5EF4-FFF2-40B4-BE49-F238E27FC236}">
                <a16:creationId xmlns:a16="http://schemas.microsoft.com/office/drawing/2014/main" id="{292A2244-B7C1-0726-E897-9C37F30D719F}"/>
              </a:ext>
            </a:extLst>
          </p:cNvPr>
          <p:cNvSpPr/>
          <p:nvPr/>
        </p:nvSpPr>
        <p:spPr>
          <a:xfrm>
            <a:off x="0" y="508387"/>
            <a:ext cx="5316071" cy="1035520"/>
          </a:xfrm>
          <a:prstGeom prst="rect">
            <a:avLst/>
          </a:prstGeom>
          <a:solidFill>
            <a:srgbClr val="EC85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4730BE1F-4410-5AE9-E444-5C53BE1FF53F}"/>
              </a:ext>
            </a:extLst>
          </p:cNvPr>
          <p:cNvSpPr txBox="1">
            <a:spLocks/>
          </p:cNvSpPr>
          <p:nvPr/>
        </p:nvSpPr>
        <p:spPr>
          <a:xfrm>
            <a:off x="291353" y="365125"/>
            <a:ext cx="1033331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Finance &amp; Fin-Tech</a:t>
            </a:r>
          </a:p>
        </p:txBody>
      </p:sp>
    </p:spTree>
    <p:extLst>
      <p:ext uri="{BB962C8B-B14F-4D97-AF65-F5344CB8AC3E}">
        <p14:creationId xmlns:p14="http://schemas.microsoft.com/office/powerpoint/2010/main" val="530357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dark, watching, lit&#10;&#10;Description automatically generated">
            <a:extLst>
              <a:ext uri="{FF2B5EF4-FFF2-40B4-BE49-F238E27FC236}">
                <a16:creationId xmlns:a16="http://schemas.microsoft.com/office/drawing/2014/main" id="{857FF9DD-50EF-FD06-02AB-B0CE985E8D90}"/>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30" y="-205259"/>
            <a:ext cx="9057341" cy="7268517"/>
          </a:xfrm>
          <a:prstGeom prst="rect">
            <a:avLst/>
          </a:prstGeom>
        </p:spPr>
      </p:pic>
      <p:pic>
        <p:nvPicPr>
          <p:cNvPr id="5" name="Picture 4">
            <a:extLst>
              <a:ext uri="{FF2B5EF4-FFF2-40B4-BE49-F238E27FC236}">
                <a16:creationId xmlns:a16="http://schemas.microsoft.com/office/drawing/2014/main" id="{C82EFC38-DC93-AE0C-AE85-1C622AE4C270}"/>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7FC10466-DA54-D60A-0199-B8C716AA7990}"/>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39EDBDDE-5133-09EA-75A0-CB417BFC8A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B9046673-AF5D-5D2E-BFF2-0001D10E34A7}"/>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aphicFrame>
        <p:nvGraphicFramePr>
          <p:cNvPr id="9" name="Table 8">
            <a:extLst>
              <a:ext uri="{FF2B5EF4-FFF2-40B4-BE49-F238E27FC236}">
                <a16:creationId xmlns:a16="http://schemas.microsoft.com/office/drawing/2014/main" id="{014B036E-A3A1-6762-7F41-8B1779CD3963}"/>
              </a:ext>
            </a:extLst>
          </p:cNvPr>
          <p:cNvGraphicFramePr>
            <a:graphicFrameLocks noGrp="1"/>
          </p:cNvGraphicFramePr>
          <p:nvPr>
            <p:extLst>
              <p:ext uri="{D42A27DB-BD31-4B8C-83A1-F6EECF244321}">
                <p14:modId xmlns:p14="http://schemas.microsoft.com/office/powerpoint/2010/main" val="727168110"/>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E94D54"/>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E94D54"/>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94D54"/>
                    </a:solidFill>
                  </a:tcPr>
                </a:tc>
                <a:extLst>
                  <a:ext uri="{0D108BD9-81ED-4DB2-BD59-A6C34878D82A}">
                    <a16:rowId xmlns:a16="http://schemas.microsoft.com/office/drawing/2014/main" val="47483334"/>
                  </a:ext>
                </a:extLst>
              </a:tr>
            </a:tbl>
          </a:graphicData>
        </a:graphic>
      </p:graphicFrame>
      <p:sp>
        <p:nvSpPr>
          <p:cNvPr id="10" name="Title 15">
            <a:extLst>
              <a:ext uri="{FF2B5EF4-FFF2-40B4-BE49-F238E27FC236}">
                <a16:creationId xmlns:a16="http://schemas.microsoft.com/office/drawing/2014/main" id="{3199FEFF-2986-38D8-82FF-601324D5F732}"/>
              </a:ext>
            </a:extLst>
          </p:cNvPr>
          <p:cNvSpPr txBox="1">
            <a:spLocks/>
          </p:cNvSpPr>
          <p:nvPr/>
        </p:nvSpPr>
        <p:spPr>
          <a:xfrm>
            <a:off x="291353" y="1537550"/>
            <a:ext cx="777688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6"/>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creative and digital technology in Dorset.</a:t>
            </a:r>
          </a:p>
        </p:txBody>
      </p:sp>
      <p:sp>
        <p:nvSpPr>
          <p:cNvPr id="11" name="Rectangle 10">
            <a:extLst>
              <a:ext uri="{FF2B5EF4-FFF2-40B4-BE49-F238E27FC236}">
                <a16:creationId xmlns:a16="http://schemas.microsoft.com/office/drawing/2014/main" id="{AA0A5763-73BB-6AD2-0F09-2AA5BA1D54F8}"/>
              </a:ext>
            </a:extLst>
          </p:cNvPr>
          <p:cNvSpPr/>
          <p:nvPr/>
        </p:nvSpPr>
        <p:spPr>
          <a:xfrm>
            <a:off x="0" y="508387"/>
            <a:ext cx="5316071" cy="1035520"/>
          </a:xfrm>
          <a:prstGeom prst="rect">
            <a:avLst/>
          </a:prstGeom>
          <a:solidFill>
            <a:srgbClr val="E94D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48D3CC3D-AA39-E85E-3888-A97EF737A1E6}"/>
              </a:ext>
            </a:extLst>
          </p:cNvPr>
          <p:cNvSpPr txBox="1">
            <a:spLocks/>
          </p:cNvSpPr>
          <p:nvPr/>
        </p:nvSpPr>
        <p:spPr>
          <a:xfrm>
            <a:off x="291354" y="365125"/>
            <a:ext cx="472888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Creative &amp; Digital</a:t>
            </a:r>
          </a:p>
        </p:txBody>
      </p:sp>
      <p:pic>
        <p:nvPicPr>
          <p:cNvPr id="15" name="Picture 14" descr="Icon&#10;&#10;Description automatically generated">
            <a:extLst>
              <a:ext uri="{FF2B5EF4-FFF2-40B4-BE49-F238E27FC236}">
                <a16:creationId xmlns:a16="http://schemas.microsoft.com/office/drawing/2014/main" id="{ECD10D8A-B54E-A44A-E599-A439DDD06A6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6461" y="2395485"/>
            <a:ext cx="3538875" cy="3353083"/>
          </a:xfrm>
          <a:prstGeom prst="rect">
            <a:avLst/>
          </a:prstGeom>
        </p:spPr>
      </p:pic>
    </p:spTree>
    <p:extLst>
      <p:ext uri="{BB962C8B-B14F-4D97-AF65-F5344CB8AC3E}">
        <p14:creationId xmlns:p14="http://schemas.microsoft.com/office/powerpoint/2010/main" val="1985123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text, dark, watching, lit&#10;&#10;Description automatically generated">
            <a:extLst>
              <a:ext uri="{FF2B5EF4-FFF2-40B4-BE49-F238E27FC236}">
                <a16:creationId xmlns:a16="http://schemas.microsoft.com/office/drawing/2014/main" id="{EE71CB2F-3059-355A-3AF3-B71722D09B7F}"/>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5" name="Picture 4">
            <a:extLst>
              <a:ext uri="{FF2B5EF4-FFF2-40B4-BE49-F238E27FC236}">
                <a16:creationId xmlns:a16="http://schemas.microsoft.com/office/drawing/2014/main" id="{35FF6A5E-93B6-316A-0B3E-9DAEE626526C}"/>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5B758B04-1279-EC0B-E2F4-272152C70E4D}"/>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BA90F29D-B5E5-66EC-4EE1-D2FD790472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9" name="Straight Connector 8">
            <a:extLst>
              <a:ext uri="{FF2B5EF4-FFF2-40B4-BE49-F238E27FC236}">
                <a16:creationId xmlns:a16="http://schemas.microsoft.com/office/drawing/2014/main" id="{36992134-410C-959B-776C-480CC01FE0CD}"/>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aphicFrame>
        <p:nvGraphicFramePr>
          <p:cNvPr id="10" name="Table 9">
            <a:extLst>
              <a:ext uri="{FF2B5EF4-FFF2-40B4-BE49-F238E27FC236}">
                <a16:creationId xmlns:a16="http://schemas.microsoft.com/office/drawing/2014/main" id="{E2C93D23-F999-DDF8-7882-03BD81328A76}"/>
              </a:ext>
            </a:extLst>
          </p:cNvPr>
          <p:cNvGraphicFramePr>
            <a:graphicFrameLocks noGrp="1"/>
          </p:cNvGraphicFramePr>
          <p:nvPr>
            <p:extLst>
              <p:ext uri="{D42A27DB-BD31-4B8C-83A1-F6EECF244321}">
                <p14:modId xmlns:p14="http://schemas.microsoft.com/office/powerpoint/2010/main" val="290577180"/>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7DB4DC"/>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7DB4DC"/>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7DB4DC"/>
                    </a:solidFill>
                  </a:tcPr>
                </a:tc>
                <a:extLst>
                  <a:ext uri="{0D108BD9-81ED-4DB2-BD59-A6C34878D82A}">
                    <a16:rowId xmlns:a16="http://schemas.microsoft.com/office/drawing/2014/main" val="47483334"/>
                  </a:ext>
                </a:extLst>
              </a:tr>
            </a:tbl>
          </a:graphicData>
        </a:graphic>
      </p:graphicFrame>
      <p:sp>
        <p:nvSpPr>
          <p:cNvPr id="11" name="Title 15">
            <a:extLst>
              <a:ext uri="{FF2B5EF4-FFF2-40B4-BE49-F238E27FC236}">
                <a16:creationId xmlns:a16="http://schemas.microsoft.com/office/drawing/2014/main" id="{AF1B8F6A-3196-DC52-4B66-39E34ECC1102}"/>
              </a:ext>
            </a:extLst>
          </p:cNvPr>
          <p:cNvSpPr txBox="1">
            <a:spLocks/>
          </p:cNvSpPr>
          <p:nvPr/>
        </p:nvSpPr>
        <p:spPr>
          <a:xfrm>
            <a:off x="291353" y="1537550"/>
            <a:ext cx="777688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6"/>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retail, hospitality and leisure in Dorset.</a:t>
            </a:r>
          </a:p>
        </p:txBody>
      </p:sp>
      <p:sp>
        <p:nvSpPr>
          <p:cNvPr id="12" name="Rectangle 11">
            <a:extLst>
              <a:ext uri="{FF2B5EF4-FFF2-40B4-BE49-F238E27FC236}">
                <a16:creationId xmlns:a16="http://schemas.microsoft.com/office/drawing/2014/main" id="{0B12EB5D-6E14-5A3E-34EA-93985C0D7F58}"/>
              </a:ext>
            </a:extLst>
          </p:cNvPr>
          <p:cNvSpPr/>
          <p:nvPr/>
        </p:nvSpPr>
        <p:spPr>
          <a:xfrm>
            <a:off x="0" y="508387"/>
            <a:ext cx="7557247" cy="1035520"/>
          </a:xfrm>
          <a:prstGeom prst="rect">
            <a:avLst/>
          </a:prstGeom>
          <a:solidFill>
            <a:srgbClr val="7DB4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A165D5B8-3629-6821-8C02-A93EDA6A61F5}"/>
              </a:ext>
            </a:extLst>
          </p:cNvPr>
          <p:cNvSpPr txBox="1">
            <a:spLocks/>
          </p:cNvSpPr>
          <p:nvPr/>
        </p:nvSpPr>
        <p:spPr>
          <a:xfrm>
            <a:off x="291354" y="365125"/>
            <a:ext cx="875403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Retail, Hospitality &amp; Leisure</a:t>
            </a:r>
          </a:p>
        </p:txBody>
      </p:sp>
      <p:pic>
        <p:nvPicPr>
          <p:cNvPr id="17" name="Picture 16" descr="Icon&#10;&#10;Description automatically generated">
            <a:extLst>
              <a:ext uri="{FF2B5EF4-FFF2-40B4-BE49-F238E27FC236}">
                <a16:creationId xmlns:a16="http://schemas.microsoft.com/office/drawing/2014/main" id="{498672CF-C9B4-EBCF-9B6A-212E291411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1352" y="2325988"/>
            <a:ext cx="3640571" cy="3449441"/>
          </a:xfrm>
          <a:prstGeom prst="rect">
            <a:avLst/>
          </a:prstGeom>
        </p:spPr>
      </p:pic>
    </p:spTree>
    <p:extLst>
      <p:ext uri="{BB962C8B-B14F-4D97-AF65-F5344CB8AC3E}">
        <p14:creationId xmlns:p14="http://schemas.microsoft.com/office/powerpoint/2010/main" val="1424983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text, dark, watching, lit&#10;&#10;Description automatically generated">
            <a:extLst>
              <a:ext uri="{FF2B5EF4-FFF2-40B4-BE49-F238E27FC236}">
                <a16:creationId xmlns:a16="http://schemas.microsoft.com/office/drawing/2014/main" id="{739EF3B8-13B6-58F9-DBBF-5BB0EBA8C66E}"/>
              </a:ext>
            </a:extLst>
          </p:cNvPr>
          <p:cNvPicPr>
            <a:picLocks noChangeAspect="1"/>
          </p:cNvPicPr>
          <p:nvPr/>
        </p:nvPicPr>
        <p:blipFill>
          <a:blip r:embed="rId2">
            <a:alphaModFix/>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sp>
        <p:nvSpPr>
          <p:cNvPr id="20" name="Rectangle 19">
            <a:extLst>
              <a:ext uri="{FF2B5EF4-FFF2-40B4-BE49-F238E27FC236}">
                <a16:creationId xmlns:a16="http://schemas.microsoft.com/office/drawing/2014/main" id="{12422D51-03FF-1370-F30B-915658257656}"/>
              </a:ext>
            </a:extLst>
          </p:cNvPr>
          <p:cNvSpPr/>
          <p:nvPr/>
        </p:nvSpPr>
        <p:spPr>
          <a:xfrm>
            <a:off x="-1" y="508387"/>
            <a:ext cx="5692589"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5D2FDC-2910-4F0C-862F-22A77630537E}"/>
              </a:ext>
            </a:extLst>
          </p:cNvPr>
          <p:cNvSpPr>
            <a:spLocks noGrp="1"/>
          </p:cNvSpPr>
          <p:nvPr>
            <p:ph type="title"/>
          </p:nvPr>
        </p:nvSpPr>
        <p:spPr>
          <a:xfrm>
            <a:off x="291353" y="365125"/>
            <a:ext cx="10515600" cy="1325563"/>
          </a:xfrm>
        </p:spPr>
        <p:txBody>
          <a:body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Learning Objectives </a:t>
            </a:r>
          </a:p>
        </p:txBody>
      </p:sp>
      <p:pic>
        <p:nvPicPr>
          <p:cNvPr id="4" name="Picture 3">
            <a:extLst>
              <a:ext uri="{FF2B5EF4-FFF2-40B4-BE49-F238E27FC236}">
                <a16:creationId xmlns:a16="http://schemas.microsoft.com/office/drawing/2014/main" id="{A6C901FB-B15A-787B-0661-74D9F38E0DB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5" name="Rectangle 4">
            <a:extLst>
              <a:ext uri="{FF2B5EF4-FFF2-40B4-BE49-F238E27FC236}">
                <a16:creationId xmlns:a16="http://schemas.microsoft.com/office/drawing/2014/main" id="{E944BC25-1FB0-0D75-F881-FC52319EFE4A}"/>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88FB0BB0-054A-BA99-C0F1-CC460684BC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46C5EB1D-CBBE-F07E-1F1A-A78904BF543F}"/>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12" name="Oval 11">
            <a:extLst>
              <a:ext uri="{FF2B5EF4-FFF2-40B4-BE49-F238E27FC236}">
                <a16:creationId xmlns:a16="http://schemas.microsoft.com/office/drawing/2014/main" id="{535F4EBE-56EE-61CE-2008-0537D3F8D720}"/>
              </a:ext>
            </a:extLst>
          </p:cNvPr>
          <p:cNvSpPr/>
          <p:nvPr/>
        </p:nvSpPr>
        <p:spPr>
          <a:xfrm>
            <a:off x="1864659" y="2112510"/>
            <a:ext cx="2519083" cy="2519083"/>
          </a:xfrm>
          <a:prstGeom prst="ellipse">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9A429BF-C809-6351-2E79-2D19274D65CF}"/>
              </a:ext>
            </a:extLst>
          </p:cNvPr>
          <p:cNvSpPr txBox="1"/>
          <p:nvPr/>
        </p:nvSpPr>
        <p:spPr>
          <a:xfrm>
            <a:off x="2115670" y="2446314"/>
            <a:ext cx="2017059" cy="1754326"/>
          </a:xfrm>
          <a:prstGeom prst="rect">
            <a:avLst/>
          </a:prstGeom>
          <a:noFill/>
        </p:spPr>
        <p:txBody>
          <a:bodyPr wrap="square" rtlCol="0">
            <a:spAutoFit/>
          </a:bodyPr>
          <a:lstStyle/>
          <a:p>
            <a:pPr algn="ct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Improve understanding about the jobs and careers available in key sectors within Dorset</a:t>
            </a:r>
          </a:p>
        </p:txBody>
      </p:sp>
      <p:sp>
        <p:nvSpPr>
          <p:cNvPr id="14" name="Oval 13">
            <a:extLst>
              <a:ext uri="{FF2B5EF4-FFF2-40B4-BE49-F238E27FC236}">
                <a16:creationId xmlns:a16="http://schemas.microsoft.com/office/drawing/2014/main" id="{82A73C0F-0902-DD4D-552D-618832872934}"/>
              </a:ext>
            </a:extLst>
          </p:cNvPr>
          <p:cNvSpPr/>
          <p:nvPr/>
        </p:nvSpPr>
        <p:spPr>
          <a:xfrm>
            <a:off x="4751295" y="2112510"/>
            <a:ext cx="2519083" cy="2519083"/>
          </a:xfrm>
          <a:prstGeom prst="ellipse">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15" name="TextBox 14">
            <a:extLst>
              <a:ext uri="{FF2B5EF4-FFF2-40B4-BE49-F238E27FC236}">
                <a16:creationId xmlns:a16="http://schemas.microsoft.com/office/drawing/2014/main" id="{DE6F8C6B-7C0A-4223-F2C2-BC19035A552F}"/>
              </a:ext>
            </a:extLst>
          </p:cNvPr>
          <p:cNvSpPr txBox="1"/>
          <p:nvPr/>
        </p:nvSpPr>
        <p:spPr>
          <a:xfrm>
            <a:off x="4896223" y="2505200"/>
            <a:ext cx="2229225" cy="1549270"/>
          </a:xfrm>
          <a:prstGeom prst="rect">
            <a:avLst/>
          </a:prstGeom>
          <a:noFill/>
        </p:spPr>
        <p:txBody>
          <a:bodyPr wrap="square" rtlCol="0">
            <a:spAutoFit/>
          </a:bodyPr>
          <a:lstStyle/>
          <a:p>
            <a:pPr lvl="0" algn="ctr">
              <a:lnSpc>
                <a:spcPct val="107000"/>
              </a:lnSpc>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Recognise the impact of prejudice, stereotypes, and discrimination on career opportunities</a:t>
            </a:r>
          </a:p>
        </p:txBody>
      </p:sp>
      <p:sp>
        <p:nvSpPr>
          <p:cNvPr id="16" name="Oval 15">
            <a:extLst>
              <a:ext uri="{FF2B5EF4-FFF2-40B4-BE49-F238E27FC236}">
                <a16:creationId xmlns:a16="http://schemas.microsoft.com/office/drawing/2014/main" id="{4E7E700B-EAC5-8D27-9714-831AA8C4C8A7}"/>
              </a:ext>
            </a:extLst>
          </p:cNvPr>
          <p:cNvSpPr/>
          <p:nvPr/>
        </p:nvSpPr>
        <p:spPr>
          <a:xfrm>
            <a:off x="7611036" y="2112510"/>
            <a:ext cx="2519083" cy="2519083"/>
          </a:xfrm>
          <a:prstGeom prst="ellipse">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D180469F-96DE-57A8-534C-2EC5761AEFC7}"/>
              </a:ext>
            </a:extLst>
          </p:cNvPr>
          <p:cNvSpPr txBox="1"/>
          <p:nvPr/>
        </p:nvSpPr>
        <p:spPr>
          <a:xfrm>
            <a:off x="7773894" y="2505200"/>
            <a:ext cx="2229225" cy="1549270"/>
          </a:xfrm>
          <a:prstGeom prst="rect">
            <a:avLst/>
          </a:prstGeom>
          <a:noFill/>
        </p:spPr>
        <p:txBody>
          <a:bodyPr wrap="square" rtlCol="0">
            <a:spAutoFit/>
          </a:bodyPr>
          <a:lstStyle/>
          <a:p>
            <a:pPr lvl="0" algn="ctr">
              <a:lnSpc>
                <a:spcPct val="107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Consider GCSE option choices based on the labour market information in Dorset</a:t>
            </a:r>
          </a:p>
        </p:txBody>
      </p:sp>
    </p:spTree>
    <p:extLst>
      <p:ext uri="{BB962C8B-B14F-4D97-AF65-F5344CB8AC3E}">
        <p14:creationId xmlns:p14="http://schemas.microsoft.com/office/powerpoint/2010/main" val="4061959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F85CECA-A8CB-D50E-8C7C-44AE0260FB13}"/>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B96E78BC-AF30-05A8-9DD6-943307B95E89}"/>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7420AFD2-BEB2-289E-8329-022DF449F6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EB0BD5C-B888-DF1E-6031-2539EB92EAB9}"/>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aphicFrame>
        <p:nvGraphicFramePr>
          <p:cNvPr id="9" name="Table 8">
            <a:extLst>
              <a:ext uri="{FF2B5EF4-FFF2-40B4-BE49-F238E27FC236}">
                <a16:creationId xmlns:a16="http://schemas.microsoft.com/office/drawing/2014/main" id="{F0DA4B45-75FE-5E8C-55B3-A4E37526A28B}"/>
              </a:ext>
            </a:extLst>
          </p:cNvPr>
          <p:cNvGraphicFramePr>
            <a:graphicFrameLocks noGrp="1"/>
          </p:cNvGraphicFramePr>
          <p:nvPr>
            <p:extLst>
              <p:ext uri="{D42A27DB-BD31-4B8C-83A1-F6EECF244321}">
                <p14:modId xmlns:p14="http://schemas.microsoft.com/office/powerpoint/2010/main" val="571668651"/>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9EC159"/>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9EC159"/>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9EC159"/>
                    </a:solidFill>
                  </a:tcPr>
                </a:tc>
                <a:extLst>
                  <a:ext uri="{0D108BD9-81ED-4DB2-BD59-A6C34878D82A}">
                    <a16:rowId xmlns:a16="http://schemas.microsoft.com/office/drawing/2014/main" val="47483334"/>
                  </a:ext>
                </a:extLst>
              </a:tr>
            </a:tbl>
          </a:graphicData>
        </a:graphic>
      </p:graphicFrame>
      <p:sp>
        <p:nvSpPr>
          <p:cNvPr id="10" name="Title 15">
            <a:extLst>
              <a:ext uri="{FF2B5EF4-FFF2-40B4-BE49-F238E27FC236}">
                <a16:creationId xmlns:a16="http://schemas.microsoft.com/office/drawing/2014/main" id="{35ED5059-6C7E-1943-3FA9-EF757A7B47BE}"/>
              </a:ext>
            </a:extLst>
          </p:cNvPr>
          <p:cNvSpPr txBox="1">
            <a:spLocks/>
          </p:cNvSpPr>
          <p:nvPr/>
        </p:nvSpPr>
        <p:spPr>
          <a:xfrm>
            <a:off x="291353" y="1537550"/>
            <a:ext cx="734657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5"/>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green technology in Dorset.</a:t>
            </a:r>
          </a:p>
        </p:txBody>
      </p:sp>
      <p:sp>
        <p:nvSpPr>
          <p:cNvPr id="11" name="Rectangle 10">
            <a:extLst>
              <a:ext uri="{FF2B5EF4-FFF2-40B4-BE49-F238E27FC236}">
                <a16:creationId xmlns:a16="http://schemas.microsoft.com/office/drawing/2014/main" id="{DDBED80C-DB1E-F5B6-6DEE-9336C3E59111}"/>
              </a:ext>
            </a:extLst>
          </p:cNvPr>
          <p:cNvSpPr/>
          <p:nvPr/>
        </p:nvSpPr>
        <p:spPr>
          <a:xfrm>
            <a:off x="0" y="508387"/>
            <a:ext cx="3514165" cy="1035520"/>
          </a:xfrm>
          <a:prstGeom prst="rect">
            <a:avLst/>
          </a:prstGeom>
          <a:solidFill>
            <a:srgbClr val="9EC1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E5C283FB-7ECC-30B0-651A-811E8F37CFA5}"/>
              </a:ext>
            </a:extLst>
          </p:cNvPr>
          <p:cNvSpPr txBox="1">
            <a:spLocks/>
          </p:cNvSpPr>
          <p:nvPr/>
        </p:nvSpPr>
        <p:spPr>
          <a:xfrm>
            <a:off x="291354" y="365125"/>
            <a:ext cx="322281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Green Tech</a:t>
            </a:r>
          </a:p>
        </p:txBody>
      </p:sp>
      <p:pic>
        <p:nvPicPr>
          <p:cNvPr id="15" name="Picture 14" descr="Icon&#10;&#10;Description automatically generated">
            <a:extLst>
              <a:ext uri="{FF2B5EF4-FFF2-40B4-BE49-F238E27FC236}">
                <a16:creationId xmlns:a16="http://schemas.microsoft.com/office/drawing/2014/main" id="{6BA2DB5D-70F7-B5A2-EF44-796946E7ADE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123" y="2435396"/>
            <a:ext cx="3291803" cy="3118984"/>
          </a:xfrm>
          <a:prstGeom prst="rect">
            <a:avLst/>
          </a:prstGeom>
        </p:spPr>
      </p:pic>
    </p:spTree>
    <p:extLst>
      <p:ext uri="{BB962C8B-B14F-4D97-AF65-F5344CB8AC3E}">
        <p14:creationId xmlns:p14="http://schemas.microsoft.com/office/powerpoint/2010/main" val="3172520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dark, watching, lit&#10;&#10;Description automatically generated">
            <a:extLst>
              <a:ext uri="{FF2B5EF4-FFF2-40B4-BE49-F238E27FC236}">
                <a16:creationId xmlns:a16="http://schemas.microsoft.com/office/drawing/2014/main" id="{A12F39DE-4470-4C01-D0E9-168E4A14B2D9}"/>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5" name="Picture 4">
            <a:extLst>
              <a:ext uri="{FF2B5EF4-FFF2-40B4-BE49-F238E27FC236}">
                <a16:creationId xmlns:a16="http://schemas.microsoft.com/office/drawing/2014/main" id="{C17666E0-3ADA-FDC2-4F02-9D7B381D8C7E}"/>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0A818494-F73F-C0A3-024C-8A804D77E627}"/>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9C996FCC-1B19-6AEA-29D4-91F1CC9DE6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1B08FE91-7091-92FE-EAD2-302BFE8E23AE}"/>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aphicFrame>
        <p:nvGraphicFramePr>
          <p:cNvPr id="9" name="Table 8">
            <a:extLst>
              <a:ext uri="{FF2B5EF4-FFF2-40B4-BE49-F238E27FC236}">
                <a16:creationId xmlns:a16="http://schemas.microsoft.com/office/drawing/2014/main" id="{D3F7D002-7C94-13B1-0853-72E708AAE02B}"/>
              </a:ext>
            </a:extLst>
          </p:cNvPr>
          <p:cNvGraphicFramePr>
            <a:graphicFrameLocks noGrp="1"/>
          </p:cNvGraphicFramePr>
          <p:nvPr>
            <p:extLst>
              <p:ext uri="{D42A27DB-BD31-4B8C-83A1-F6EECF244321}">
                <p14:modId xmlns:p14="http://schemas.microsoft.com/office/powerpoint/2010/main" val="433033827"/>
              </p:ext>
            </p:extLst>
          </p:nvPr>
        </p:nvGraphicFramePr>
        <p:xfrm>
          <a:off x="4603325" y="3048819"/>
          <a:ext cx="6348125" cy="1993692"/>
        </p:xfrm>
        <a:graphic>
          <a:graphicData uri="http://schemas.openxmlformats.org/drawingml/2006/table">
            <a:tbl>
              <a:tblPr firstRow="1" bandRow="1">
                <a:tableStyleId>{5C22544A-7EE6-4342-B048-85BDC9FD1C3A}</a:tableStyleId>
              </a:tblPr>
              <a:tblGrid>
                <a:gridCol w="4107063">
                  <a:extLst>
                    <a:ext uri="{9D8B030D-6E8A-4147-A177-3AD203B41FA5}">
                      <a16:colId xmlns:a16="http://schemas.microsoft.com/office/drawing/2014/main" val="625088910"/>
                    </a:ext>
                  </a:extLst>
                </a:gridCol>
                <a:gridCol w="2241062">
                  <a:extLst>
                    <a:ext uri="{9D8B030D-6E8A-4147-A177-3AD203B41FA5}">
                      <a16:colId xmlns:a16="http://schemas.microsoft.com/office/drawing/2014/main" val="2947164684"/>
                    </a:ext>
                  </a:extLst>
                </a:gridCol>
              </a:tblGrid>
              <a:tr h="498423">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Top Employer</a:t>
                      </a:r>
                    </a:p>
                  </a:txBody>
                  <a:tcPr>
                    <a:solidFill>
                      <a:srgbClr val="EDB652"/>
                    </a:solidFill>
                  </a:tcPr>
                </a:tc>
                <a:tc>
                  <a:txBody>
                    <a:bodyPr/>
                    <a:lstStyle/>
                    <a:p>
                      <a:pPr algn="ctr"/>
                      <a:r>
                        <a:rPr lang="en-GB" dirty="0">
                          <a:latin typeface="Lato" panose="020F0502020204030203" pitchFamily="34" charset="0"/>
                          <a:ea typeface="Lato" panose="020F0502020204030203" pitchFamily="34" charset="0"/>
                          <a:cs typeface="Lato" panose="020F0502020204030203" pitchFamily="34" charset="0"/>
                        </a:rPr>
                        <a:t>Number of Jobs </a:t>
                      </a:r>
                    </a:p>
                  </a:txBody>
                  <a:tcPr>
                    <a:solidFill>
                      <a:srgbClr val="EDB652"/>
                    </a:solidFill>
                  </a:tcPr>
                </a:tc>
                <a:extLst>
                  <a:ext uri="{0D108BD9-81ED-4DB2-BD59-A6C34878D82A}">
                    <a16:rowId xmlns:a16="http://schemas.microsoft.com/office/drawing/2014/main" val="312376167"/>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extLst>
                  <a:ext uri="{0D108BD9-81ED-4DB2-BD59-A6C34878D82A}">
                    <a16:rowId xmlns:a16="http://schemas.microsoft.com/office/drawing/2014/main" val="4022856041"/>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extLst>
                  <a:ext uri="{0D108BD9-81ED-4DB2-BD59-A6C34878D82A}">
                    <a16:rowId xmlns:a16="http://schemas.microsoft.com/office/drawing/2014/main" val="2357822178"/>
                  </a:ext>
                </a:extLst>
              </a:tr>
              <a:tr h="498423">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tc>
                  <a:txBody>
                    <a:bodyPr/>
                    <a:lstStyle/>
                    <a:p>
                      <a:pPr algn="ctr"/>
                      <a:endParaRPr lang="en-GB" dirty="0">
                        <a:latin typeface="Lato" panose="020F0502020204030203" pitchFamily="34" charset="0"/>
                        <a:ea typeface="Lato" panose="020F0502020204030203" pitchFamily="34" charset="0"/>
                        <a:cs typeface="Lato" panose="020F0502020204030203" pitchFamily="34" charset="0"/>
                      </a:endParaRPr>
                    </a:p>
                  </a:txBody>
                  <a:tcPr>
                    <a:solidFill>
                      <a:srgbClr val="EDB652"/>
                    </a:solidFill>
                  </a:tcPr>
                </a:tc>
                <a:extLst>
                  <a:ext uri="{0D108BD9-81ED-4DB2-BD59-A6C34878D82A}">
                    <a16:rowId xmlns:a16="http://schemas.microsoft.com/office/drawing/2014/main" val="47483334"/>
                  </a:ext>
                </a:extLst>
              </a:tr>
            </a:tbl>
          </a:graphicData>
        </a:graphic>
      </p:graphicFrame>
      <p:sp>
        <p:nvSpPr>
          <p:cNvPr id="10" name="Title 15">
            <a:extLst>
              <a:ext uri="{FF2B5EF4-FFF2-40B4-BE49-F238E27FC236}">
                <a16:creationId xmlns:a16="http://schemas.microsoft.com/office/drawing/2014/main" id="{0AB43162-E615-EF10-567F-5835475F6022}"/>
              </a:ext>
            </a:extLst>
          </p:cNvPr>
          <p:cNvSpPr txBox="1">
            <a:spLocks/>
          </p:cNvSpPr>
          <p:nvPr/>
        </p:nvSpPr>
        <p:spPr>
          <a:xfrm>
            <a:off x="291352" y="1537550"/>
            <a:ext cx="803685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en-GB" sz="2000" dirty="0">
                <a:latin typeface="Lato" panose="020F0502020204030203" pitchFamily="34" charset="0"/>
                <a:ea typeface="Lato" panose="020F0502020204030203" pitchFamily="34" charset="0"/>
                <a:cs typeface="Lato" panose="020F0502020204030203" pitchFamily="34" charset="0"/>
              </a:rPr>
              <a:t>Use the </a:t>
            </a:r>
            <a:r>
              <a:rPr lang="en-GB" sz="2000" dirty="0">
                <a:latin typeface="Lato" panose="020F0502020204030203" pitchFamily="34" charset="0"/>
                <a:ea typeface="Lato" panose="020F0502020204030203" pitchFamily="34" charset="0"/>
                <a:cs typeface="Lato" panose="020F0502020204030203" pitchFamily="34" charset="0"/>
                <a:hlinkClick r:id="rId6"/>
              </a:rPr>
              <a:t>online dashboard </a:t>
            </a:r>
            <a:r>
              <a:rPr lang="en-GB" sz="2000" dirty="0">
                <a:latin typeface="Lato" panose="020F0502020204030203" pitchFamily="34" charset="0"/>
                <a:ea typeface="Lato" panose="020F0502020204030203" pitchFamily="34" charset="0"/>
                <a:cs typeface="Lato" panose="020F0502020204030203" pitchFamily="34" charset="0"/>
              </a:rPr>
              <a:t>to explore which employers currently have the most jobs advertised in manufacturing and engineering in Dorset.</a:t>
            </a:r>
          </a:p>
        </p:txBody>
      </p:sp>
      <p:sp>
        <p:nvSpPr>
          <p:cNvPr id="11" name="Rectangle 10">
            <a:extLst>
              <a:ext uri="{FF2B5EF4-FFF2-40B4-BE49-F238E27FC236}">
                <a16:creationId xmlns:a16="http://schemas.microsoft.com/office/drawing/2014/main" id="{03803806-4712-E30C-3A1A-EBBB918FCDC6}"/>
              </a:ext>
            </a:extLst>
          </p:cNvPr>
          <p:cNvSpPr/>
          <p:nvPr/>
        </p:nvSpPr>
        <p:spPr>
          <a:xfrm>
            <a:off x="0" y="508387"/>
            <a:ext cx="7969624" cy="1035520"/>
          </a:xfrm>
          <a:prstGeom prst="rect">
            <a:avLst/>
          </a:prstGeom>
          <a:solidFill>
            <a:srgbClr val="EDB6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93F2AB6-3022-FE96-0F0C-1C37347092BC}"/>
              </a:ext>
            </a:extLst>
          </p:cNvPr>
          <p:cNvSpPr txBox="1">
            <a:spLocks/>
          </p:cNvSpPr>
          <p:nvPr/>
        </p:nvSpPr>
        <p:spPr>
          <a:xfrm>
            <a:off x="291354" y="365125"/>
            <a:ext cx="826994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Manufacturing &amp; Engineering</a:t>
            </a:r>
          </a:p>
        </p:txBody>
      </p:sp>
      <p:pic>
        <p:nvPicPr>
          <p:cNvPr id="15" name="Picture 14" descr="Icon&#10;&#10;Description automatically generated">
            <a:extLst>
              <a:ext uri="{FF2B5EF4-FFF2-40B4-BE49-F238E27FC236}">
                <a16:creationId xmlns:a16="http://schemas.microsoft.com/office/drawing/2014/main" id="{8EC90C2A-A005-E9CB-06F8-85291F6926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9068" y="2366363"/>
            <a:ext cx="4100713" cy="3885426"/>
          </a:xfrm>
          <a:prstGeom prst="rect">
            <a:avLst/>
          </a:prstGeom>
        </p:spPr>
      </p:pic>
    </p:spTree>
    <p:extLst>
      <p:ext uri="{BB962C8B-B14F-4D97-AF65-F5344CB8AC3E}">
        <p14:creationId xmlns:p14="http://schemas.microsoft.com/office/powerpoint/2010/main" val="3309566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icture containing text, dark, watching, lit&#10;&#10;Description automatically generated">
            <a:extLst>
              <a:ext uri="{FF2B5EF4-FFF2-40B4-BE49-F238E27FC236}">
                <a16:creationId xmlns:a16="http://schemas.microsoft.com/office/drawing/2014/main" id="{880219F3-7CF4-F055-E8D6-2CB090686F91}"/>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24" name="Picture 23">
            <a:extLst>
              <a:ext uri="{FF2B5EF4-FFF2-40B4-BE49-F238E27FC236}">
                <a16:creationId xmlns:a16="http://schemas.microsoft.com/office/drawing/2014/main" id="{7838EBD7-D06C-A355-DB61-80F544C62583}"/>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25" name="Rectangle 24">
            <a:extLst>
              <a:ext uri="{FF2B5EF4-FFF2-40B4-BE49-F238E27FC236}">
                <a16:creationId xmlns:a16="http://schemas.microsoft.com/office/drawing/2014/main" id="{7B491C1A-1A1C-6F7D-C026-601B6FBACDB1}"/>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Logo&#10;&#10;Description automatically generated">
            <a:extLst>
              <a:ext uri="{FF2B5EF4-FFF2-40B4-BE49-F238E27FC236}">
                <a16:creationId xmlns:a16="http://schemas.microsoft.com/office/drawing/2014/main" id="{25B2FE54-B0DC-D197-0F85-B7830D0656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27" name="Straight Connector 26">
            <a:extLst>
              <a:ext uri="{FF2B5EF4-FFF2-40B4-BE49-F238E27FC236}">
                <a16:creationId xmlns:a16="http://schemas.microsoft.com/office/drawing/2014/main" id="{ACA988BE-D7F4-C796-1FB8-1C55D03BC668}"/>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4" name="Title 3">
            <a:extLst>
              <a:ext uri="{FF2B5EF4-FFF2-40B4-BE49-F238E27FC236}">
                <a16:creationId xmlns:a16="http://schemas.microsoft.com/office/drawing/2014/main" id="{A7235DA1-522C-4ABF-82EC-1999054565AF}"/>
              </a:ext>
            </a:extLst>
          </p:cNvPr>
          <p:cNvSpPr>
            <a:spLocks noGrp="1"/>
          </p:cNvSpPr>
          <p:nvPr>
            <p:ph type="title"/>
          </p:nvPr>
        </p:nvSpPr>
        <p:spPr>
          <a:xfrm>
            <a:off x="291352" y="1270008"/>
            <a:ext cx="11238495" cy="1325563"/>
          </a:xfrm>
        </p:spPr>
        <p:txBody>
          <a:bodyPr>
            <a:normAutofit/>
          </a:bodyPr>
          <a:lstStyle/>
          <a:p>
            <a:r>
              <a:rPr lang="en-GB" sz="2800" dirty="0">
                <a:latin typeface="Lato" panose="020F0502020204030203" pitchFamily="34" charset="0"/>
                <a:ea typeface="Lato" panose="020F0502020204030203" pitchFamily="34" charset="0"/>
                <a:cs typeface="Lato" panose="020F0502020204030203" pitchFamily="34" charset="0"/>
              </a:rPr>
              <a:t>Use the dashboard to compare which sectors advertise the most jobs</a:t>
            </a:r>
          </a:p>
        </p:txBody>
      </p:sp>
      <p:sp>
        <p:nvSpPr>
          <p:cNvPr id="2" name="Rectangle 1">
            <a:extLst>
              <a:ext uri="{FF2B5EF4-FFF2-40B4-BE49-F238E27FC236}">
                <a16:creationId xmlns:a16="http://schemas.microsoft.com/office/drawing/2014/main" id="{67ACFDFF-E1F7-1A21-D093-ECB6F8384097}"/>
              </a:ext>
            </a:extLst>
          </p:cNvPr>
          <p:cNvSpPr/>
          <p:nvPr/>
        </p:nvSpPr>
        <p:spPr>
          <a:xfrm>
            <a:off x="0" y="508387"/>
            <a:ext cx="3783724"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A71924A4-2BA8-626D-760B-EF1C59979899}"/>
              </a:ext>
            </a:extLst>
          </p:cNvPr>
          <p:cNvSpPr txBox="1">
            <a:spLocks/>
          </p:cNvSpPr>
          <p:nvPr/>
        </p:nvSpPr>
        <p:spPr>
          <a:xfrm>
            <a:off x="291353" y="365125"/>
            <a:ext cx="360798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Job Postings</a:t>
            </a:r>
          </a:p>
        </p:txBody>
      </p:sp>
      <p:pic>
        <p:nvPicPr>
          <p:cNvPr id="7" name="Picture 6" descr="Icon&#10;&#10;Description automatically generated">
            <a:extLst>
              <a:ext uri="{FF2B5EF4-FFF2-40B4-BE49-F238E27FC236}">
                <a16:creationId xmlns:a16="http://schemas.microsoft.com/office/drawing/2014/main" id="{7BD0AC6D-D4C5-7FCC-7288-CFF3D6616B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503" y="2599329"/>
            <a:ext cx="2156013" cy="2042822"/>
          </a:xfrm>
          <a:prstGeom prst="rect">
            <a:avLst/>
          </a:prstGeom>
        </p:spPr>
      </p:pic>
      <p:pic>
        <p:nvPicPr>
          <p:cNvPr id="8" name="Picture 7" descr="Icon&#10;&#10;Description automatically generated">
            <a:extLst>
              <a:ext uri="{FF2B5EF4-FFF2-40B4-BE49-F238E27FC236}">
                <a16:creationId xmlns:a16="http://schemas.microsoft.com/office/drawing/2014/main" id="{A5E2CE12-DF2E-C3A7-024F-22663D8D79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59516" y="2627635"/>
            <a:ext cx="2061398" cy="1953175"/>
          </a:xfrm>
          <a:prstGeom prst="rect">
            <a:avLst/>
          </a:prstGeom>
        </p:spPr>
      </p:pic>
      <p:sp>
        <p:nvSpPr>
          <p:cNvPr id="10" name="TextBox 9">
            <a:extLst>
              <a:ext uri="{FF2B5EF4-FFF2-40B4-BE49-F238E27FC236}">
                <a16:creationId xmlns:a16="http://schemas.microsoft.com/office/drawing/2014/main" id="{57335A2C-206F-1D07-D010-BFDB72365021}"/>
              </a:ext>
            </a:extLst>
          </p:cNvPr>
          <p:cNvSpPr txBox="1"/>
          <p:nvPr/>
        </p:nvSpPr>
        <p:spPr>
          <a:xfrm>
            <a:off x="103504" y="4328062"/>
            <a:ext cx="2156012" cy="369332"/>
          </a:xfrm>
          <a:prstGeom prst="rect">
            <a:avLst/>
          </a:prstGeom>
          <a:noFill/>
        </p:spPr>
        <p:txBody>
          <a:bodyPr wrap="square">
            <a:spAutoFit/>
          </a:bodyPr>
          <a:lstStyle/>
          <a:p>
            <a:pPr algn="ctr"/>
            <a:r>
              <a:rPr lang="en-GB" altLang="en-US" sz="1800" b="1" dirty="0">
                <a:solidFill>
                  <a:srgbClr val="283583"/>
                </a:solidFill>
                <a:latin typeface="Lato" panose="020F0502020204030203" pitchFamily="34" charset="0"/>
                <a:ea typeface="Lato" panose="020F0502020204030203" pitchFamily="34" charset="0"/>
                <a:cs typeface="Lato" panose="020F0502020204030203" pitchFamily="34" charset="0"/>
              </a:rPr>
              <a:t>Health &amp; Care</a:t>
            </a:r>
            <a:endParaRPr lang="en-US" b="1" dirty="0">
              <a:solidFill>
                <a:srgbClr val="283583"/>
              </a:solidFill>
            </a:endParaRPr>
          </a:p>
        </p:txBody>
      </p:sp>
      <p:sp>
        <p:nvSpPr>
          <p:cNvPr id="12" name="TextBox 11">
            <a:extLst>
              <a:ext uri="{FF2B5EF4-FFF2-40B4-BE49-F238E27FC236}">
                <a16:creationId xmlns:a16="http://schemas.microsoft.com/office/drawing/2014/main" id="{D700AF4B-7808-9CB6-7007-AB0666CC2075}"/>
              </a:ext>
            </a:extLst>
          </p:cNvPr>
          <p:cNvSpPr txBox="1"/>
          <p:nvPr/>
        </p:nvSpPr>
        <p:spPr>
          <a:xfrm>
            <a:off x="2259516" y="4328062"/>
            <a:ext cx="2156012" cy="369332"/>
          </a:xfrm>
          <a:prstGeom prst="rect">
            <a:avLst/>
          </a:prstGeom>
          <a:noFill/>
        </p:spPr>
        <p:txBody>
          <a:bodyPr wrap="square">
            <a:spAutoFit/>
          </a:bodyPr>
          <a:lstStyle/>
          <a:p>
            <a:pPr algn="ctr"/>
            <a:r>
              <a:rPr lang="en-GB" altLang="en-US" sz="1800" b="1" dirty="0">
                <a:solidFill>
                  <a:srgbClr val="EC854C"/>
                </a:solidFill>
                <a:latin typeface="Lato" panose="020F0502020204030203" pitchFamily="34" charset="0"/>
                <a:ea typeface="Lato" panose="020F0502020204030203" pitchFamily="34" charset="0"/>
                <a:cs typeface="Lato" panose="020F0502020204030203" pitchFamily="34" charset="0"/>
              </a:rPr>
              <a:t>Finance &amp; Fin-Tech</a:t>
            </a:r>
            <a:endParaRPr lang="en-US" b="1" dirty="0">
              <a:solidFill>
                <a:srgbClr val="EC854C"/>
              </a:solidFill>
            </a:endParaRPr>
          </a:p>
        </p:txBody>
      </p:sp>
      <p:pic>
        <p:nvPicPr>
          <p:cNvPr id="15" name="Picture 14" descr="Icon&#10;&#10;Description automatically generated">
            <a:extLst>
              <a:ext uri="{FF2B5EF4-FFF2-40B4-BE49-F238E27FC236}">
                <a16:creationId xmlns:a16="http://schemas.microsoft.com/office/drawing/2014/main" id="{F0990F41-480A-DD47-4621-35570B61AD1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42509" y="2578971"/>
            <a:ext cx="2054525" cy="1946662"/>
          </a:xfrm>
          <a:prstGeom prst="rect">
            <a:avLst/>
          </a:prstGeom>
        </p:spPr>
      </p:pic>
      <p:sp>
        <p:nvSpPr>
          <p:cNvPr id="16" name="TextBox 15">
            <a:extLst>
              <a:ext uri="{FF2B5EF4-FFF2-40B4-BE49-F238E27FC236}">
                <a16:creationId xmlns:a16="http://schemas.microsoft.com/office/drawing/2014/main" id="{F58FAA44-FE7B-A35B-11FF-C33E9DADDB75}"/>
              </a:ext>
            </a:extLst>
          </p:cNvPr>
          <p:cNvSpPr txBox="1"/>
          <p:nvPr/>
        </p:nvSpPr>
        <p:spPr>
          <a:xfrm>
            <a:off x="4478365" y="4328062"/>
            <a:ext cx="2156012" cy="369332"/>
          </a:xfrm>
          <a:prstGeom prst="rect">
            <a:avLst/>
          </a:prstGeom>
          <a:noFill/>
        </p:spPr>
        <p:txBody>
          <a:bodyPr wrap="square">
            <a:spAutoFit/>
          </a:bodyPr>
          <a:lstStyle/>
          <a:p>
            <a:pPr algn="ctr"/>
            <a:r>
              <a:rPr lang="en-GB" altLang="en-US" sz="1800" b="1" dirty="0">
                <a:solidFill>
                  <a:srgbClr val="E94D54"/>
                </a:solidFill>
                <a:latin typeface="Lato" panose="020F0502020204030203" pitchFamily="34" charset="0"/>
                <a:ea typeface="Lato" panose="020F0502020204030203" pitchFamily="34" charset="0"/>
                <a:cs typeface="Lato" panose="020F0502020204030203" pitchFamily="34" charset="0"/>
              </a:rPr>
              <a:t>Creative &amp; Digital</a:t>
            </a:r>
            <a:endParaRPr lang="en-US" b="1" dirty="0">
              <a:solidFill>
                <a:srgbClr val="E94D54"/>
              </a:solidFill>
            </a:endParaRPr>
          </a:p>
        </p:txBody>
      </p:sp>
      <p:sp>
        <p:nvSpPr>
          <p:cNvPr id="17" name="TextBox 16">
            <a:extLst>
              <a:ext uri="{FF2B5EF4-FFF2-40B4-BE49-F238E27FC236}">
                <a16:creationId xmlns:a16="http://schemas.microsoft.com/office/drawing/2014/main" id="{1A123318-93BC-7098-4E76-DCB377352B01}"/>
              </a:ext>
            </a:extLst>
          </p:cNvPr>
          <p:cNvSpPr txBox="1"/>
          <p:nvPr/>
        </p:nvSpPr>
        <p:spPr>
          <a:xfrm>
            <a:off x="6606627" y="4310708"/>
            <a:ext cx="2156012" cy="646331"/>
          </a:xfrm>
          <a:prstGeom prst="rect">
            <a:avLst/>
          </a:prstGeom>
          <a:noFill/>
        </p:spPr>
        <p:txBody>
          <a:bodyPr wrap="square">
            <a:spAutoFit/>
          </a:bodyPr>
          <a:lstStyle/>
          <a:p>
            <a:pPr algn="ctr"/>
            <a:r>
              <a:rPr lang="en-GB" altLang="en-US" sz="1800" b="1" dirty="0">
                <a:solidFill>
                  <a:srgbClr val="7DB4DC"/>
                </a:solidFill>
                <a:latin typeface="Lato" panose="020F0502020204030203" pitchFamily="34" charset="0"/>
                <a:ea typeface="Lato" panose="020F0502020204030203" pitchFamily="34" charset="0"/>
                <a:cs typeface="Lato" panose="020F0502020204030203" pitchFamily="34" charset="0"/>
              </a:rPr>
              <a:t>Retail, Hospitality &amp; Leisure</a:t>
            </a:r>
            <a:endParaRPr lang="en-US" b="1" dirty="0">
              <a:solidFill>
                <a:srgbClr val="7DB4DC"/>
              </a:solidFill>
            </a:endParaRPr>
          </a:p>
        </p:txBody>
      </p:sp>
      <p:sp>
        <p:nvSpPr>
          <p:cNvPr id="18" name="TextBox 17">
            <a:extLst>
              <a:ext uri="{FF2B5EF4-FFF2-40B4-BE49-F238E27FC236}">
                <a16:creationId xmlns:a16="http://schemas.microsoft.com/office/drawing/2014/main" id="{598A1B75-6998-E75E-EEA9-46DCF5E93C55}"/>
              </a:ext>
            </a:extLst>
          </p:cNvPr>
          <p:cNvSpPr txBox="1"/>
          <p:nvPr/>
        </p:nvSpPr>
        <p:spPr>
          <a:xfrm>
            <a:off x="8411315" y="4297392"/>
            <a:ext cx="2156012" cy="369332"/>
          </a:xfrm>
          <a:prstGeom prst="rect">
            <a:avLst/>
          </a:prstGeom>
          <a:noFill/>
        </p:spPr>
        <p:txBody>
          <a:bodyPr wrap="square">
            <a:spAutoFit/>
          </a:bodyPr>
          <a:lstStyle/>
          <a:p>
            <a:pPr algn="ctr"/>
            <a:r>
              <a:rPr lang="en-GB" altLang="en-US" sz="1800" b="1" dirty="0">
                <a:solidFill>
                  <a:srgbClr val="9EC159"/>
                </a:solidFill>
                <a:latin typeface="Lato" panose="020F0502020204030203" pitchFamily="34" charset="0"/>
                <a:ea typeface="Lato" panose="020F0502020204030203" pitchFamily="34" charset="0"/>
                <a:cs typeface="Lato" panose="020F0502020204030203" pitchFamily="34" charset="0"/>
              </a:rPr>
              <a:t>Green Tech</a:t>
            </a:r>
            <a:endParaRPr lang="en-US" b="1" dirty="0">
              <a:solidFill>
                <a:srgbClr val="9EC159"/>
              </a:solidFill>
            </a:endParaRPr>
          </a:p>
        </p:txBody>
      </p:sp>
      <p:sp>
        <p:nvSpPr>
          <p:cNvPr id="19" name="TextBox 18">
            <a:extLst>
              <a:ext uri="{FF2B5EF4-FFF2-40B4-BE49-F238E27FC236}">
                <a16:creationId xmlns:a16="http://schemas.microsoft.com/office/drawing/2014/main" id="{B2FE893C-DF0C-DE8D-5BFB-0229EE93A7AF}"/>
              </a:ext>
            </a:extLst>
          </p:cNvPr>
          <p:cNvSpPr txBox="1"/>
          <p:nvPr/>
        </p:nvSpPr>
        <p:spPr>
          <a:xfrm>
            <a:off x="10189690" y="4253298"/>
            <a:ext cx="1792806" cy="646331"/>
          </a:xfrm>
          <a:prstGeom prst="rect">
            <a:avLst/>
          </a:prstGeom>
          <a:noFill/>
        </p:spPr>
        <p:txBody>
          <a:bodyPr wrap="square">
            <a:spAutoFit/>
          </a:bodyPr>
          <a:lstStyle/>
          <a:p>
            <a:pPr algn="ctr"/>
            <a:r>
              <a:rPr lang="en-GB" altLang="en-US" sz="1800" b="1" dirty="0">
                <a:solidFill>
                  <a:srgbClr val="EDB652"/>
                </a:solidFill>
                <a:latin typeface="Lato" panose="020F0502020204030203" pitchFamily="34" charset="0"/>
                <a:ea typeface="Lato" panose="020F0502020204030203" pitchFamily="34" charset="0"/>
                <a:cs typeface="Lato" panose="020F0502020204030203" pitchFamily="34" charset="0"/>
              </a:rPr>
              <a:t>Advanced Engineering</a:t>
            </a:r>
            <a:endParaRPr lang="en-US" b="1" dirty="0">
              <a:solidFill>
                <a:srgbClr val="EDB652"/>
              </a:solidFill>
            </a:endParaRPr>
          </a:p>
        </p:txBody>
      </p:sp>
      <p:pic>
        <p:nvPicPr>
          <p:cNvPr id="20" name="Picture 19" descr="Icon&#10;&#10;Description automatically generated">
            <a:extLst>
              <a:ext uri="{FF2B5EF4-FFF2-40B4-BE49-F238E27FC236}">
                <a16:creationId xmlns:a16="http://schemas.microsoft.com/office/drawing/2014/main" id="{BCAC2ED8-9C8E-FA01-873F-6F216803C7F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72530" y="2711108"/>
            <a:ext cx="1910815" cy="1810497"/>
          </a:xfrm>
          <a:prstGeom prst="rect">
            <a:avLst/>
          </a:prstGeom>
        </p:spPr>
      </p:pic>
      <p:pic>
        <p:nvPicPr>
          <p:cNvPr id="21" name="Picture 20" descr="Icon&#10;&#10;Description automatically generated">
            <a:extLst>
              <a:ext uri="{FF2B5EF4-FFF2-40B4-BE49-F238E27FC236}">
                <a16:creationId xmlns:a16="http://schemas.microsoft.com/office/drawing/2014/main" id="{3524AA44-0B17-6B38-13B6-F60D0854F39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609605" y="2784245"/>
            <a:ext cx="1759432" cy="1667062"/>
          </a:xfrm>
          <a:prstGeom prst="rect">
            <a:avLst/>
          </a:prstGeom>
        </p:spPr>
      </p:pic>
      <p:pic>
        <p:nvPicPr>
          <p:cNvPr id="22" name="Picture 21" descr="Icon&#10;&#10;Description automatically generated">
            <a:extLst>
              <a:ext uri="{FF2B5EF4-FFF2-40B4-BE49-F238E27FC236}">
                <a16:creationId xmlns:a16="http://schemas.microsoft.com/office/drawing/2014/main" id="{04E37AEE-C537-D1AA-9D9B-1884DEFA084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149369" y="2653698"/>
            <a:ext cx="1903543" cy="1803607"/>
          </a:xfrm>
          <a:prstGeom prst="rect">
            <a:avLst/>
          </a:prstGeom>
        </p:spPr>
      </p:pic>
    </p:spTree>
    <p:extLst>
      <p:ext uri="{BB962C8B-B14F-4D97-AF65-F5344CB8AC3E}">
        <p14:creationId xmlns:p14="http://schemas.microsoft.com/office/powerpoint/2010/main" val="161007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2FD41FF-1C43-D5EA-0C10-18A769A292A0}"/>
              </a:ext>
            </a:extLst>
          </p:cNvPr>
          <p:cNvSpPr/>
          <p:nvPr/>
        </p:nvSpPr>
        <p:spPr>
          <a:xfrm>
            <a:off x="-1" y="508387"/>
            <a:ext cx="1141207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D062A2-09A4-42BB-81D0-809E4EC71455}"/>
              </a:ext>
            </a:extLst>
          </p:cNvPr>
          <p:cNvSpPr>
            <a:spLocks noGrp="1"/>
          </p:cNvSpPr>
          <p:nvPr>
            <p:ph type="title"/>
          </p:nvPr>
        </p:nvSpPr>
        <p:spPr>
          <a:xfrm>
            <a:off x="5154704" y="206008"/>
            <a:ext cx="6058489" cy="1325563"/>
          </a:xfrm>
        </p:spPr>
        <p:txBody>
          <a:bodyPr>
            <a:noAutofit/>
          </a:bodyPr>
          <a:lstStyle/>
          <a:p>
            <a:pPr>
              <a:lnSpc>
                <a:spcPct val="100000"/>
              </a:lnSpc>
            </a:pPr>
            <a:b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Watch the following video and then discuss in your group what GCSE options you are considering</a:t>
            </a:r>
          </a:p>
        </p:txBody>
      </p:sp>
      <p:pic>
        <p:nvPicPr>
          <p:cNvPr id="4" name="Positive Steps GCSE Options Guide 2021">
            <a:hlinkClick r:id="" action="ppaction://media"/>
            <a:extLst>
              <a:ext uri="{FF2B5EF4-FFF2-40B4-BE49-F238E27FC236}">
                <a16:creationId xmlns:a16="http://schemas.microsoft.com/office/drawing/2014/main" id="{9D255B0E-371B-4CA8-84DE-EF4A21D92672}"/>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933981" y="1817067"/>
            <a:ext cx="10324038" cy="4532546"/>
          </a:xfrm>
        </p:spPr>
      </p:pic>
      <p:sp>
        <p:nvSpPr>
          <p:cNvPr id="3" name="Rectangle 2">
            <a:extLst>
              <a:ext uri="{FF2B5EF4-FFF2-40B4-BE49-F238E27FC236}">
                <a16:creationId xmlns:a16="http://schemas.microsoft.com/office/drawing/2014/main" id="{514D642A-6F61-7C31-FFD8-B6C9484F4BF6}"/>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04E7400A-B8A9-C1F5-2ED1-D06CE09D5B7A}"/>
              </a:ext>
            </a:extLst>
          </p:cNvPr>
          <p:cNvSpPr txBox="1">
            <a:spLocks/>
          </p:cNvSpPr>
          <p:nvPr/>
        </p:nvSpPr>
        <p:spPr>
          <a:xfrm>
            <a:off x="291353" y="365125"/>
            <a:ext cx="490817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My GCSE Choices</a:t>
            </a:r>
          </a:p>
        </p:txBody>
      </p:sp>
      <p:cxnSp>
        <p:nvCxnSpPr>
          <p:cNvPr id="7" name="Straight Connector 6">
            <a:extLst>
              <a:ext uri="{FF2B5EF4-FFF2-40B4-BE49-F238E27FC236}">
                <a16:creationId xmlns:a16="http://schemas.microsoft.com/office/drawing/2014/main" id="{08E29709-A8D3-5EA7-E92A-5047F9A43FE3}"/>
              </a:ext>
            </a:extLst>
          </p:cNvPr>
          <p:cNvCxnSpPr>
            <a:cxnSpLocks/>
          </p:cNvCxnSpPr>
          <p:nvPr/>
        </p:nvCxnSpPr>
        <p:spPr>
          <a:xfrm>
            <a:off x="5002306"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44832210"/>
      </p:ext>
    </p:extLst>
  </p:cSld>
  <p:clrMapOvr>
    <a:masterClrMapping/>
  </p:clrMapOvr>
  <p:timing>
    <p:tnLst>
      <p:par>
        <p:cTn id="1" dur="indefinite" restart="never" nodeType="tmRoot">
          <p:childTnLst>
            <p:video>
              <p:cMediaNode vol="80000">
                <p:cTn id="2" fill="hold" display="0">
                  <p:stCondLst>
                    <p:cond delay="indefinite"/>
                  </p:stCondLst>
                </p:cTn>
                <p:tgtEl>
                  <p:spTgt spid="4"/>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3" name="Picture 4142" descr="A picture containing text, dark, watching, lit&#10;&#10;Description automatically generated">
            <a:extLst>
              <a:ext uri="{FF2B5EF4-FFF2-40B4-BE49-F238E27FC236}">
                <a16:creationId xmlns:a16="http://schemas.microsoft.com/office/drawing/2014/main" id="{95A6ED0A-460E-0771-E63E-97DF872E219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grpSp>
        <p:nvGrpSpPr>
          <p:cNvPr id="2" name="Group 1">
            <a:extLst>
              <a:ext uri="{FF2B5EF4-FFF2-40B4-BE49-F238E27FC236}">
                <a16:creationId xmlns:a16="http://schemas.microsoft.com/office/drawing/2014/main" id="{1232055B-95C4-CAC3-6983-CC24C1FCF135}"/>
              </a:ext>
            </a:extLst>
          </p:cNvPr>
          <p:cNvGrpSpPr/>
          <p:nvPr/>
        </p:nvGrpSpPr>
        <p:grpSpPr>
          <a:xfrm>
            <a:off x="613718" y="2434106"/>
            <a:ext cx="2392063" cy="1715647"/>
            <a:chOff x="3455529" y="1715218"/>
            <a:chExt cx="2392063" cy="2016970"/>
          </a:xfrm>
        </p:grpSpPr>
        <p:sp>
          <p:nvSpPr>
            <p:cNvPr id="9" name="Rectangle 8">
              <a:extLst>
                <a:ext uri="{FF2B5EF4-FFF2-40B4-BE49-F238E27FC236}">
                  <a16:creationId xmlns:a16="http://schemas.microsoft.com/office/drawing/2014/main" id="{457EEDC6-727B-1626-A618-660FB9C0D98B}"/>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0" name="TextBox 9">
              <a:extLst>
                <a:ext uri="{FF2B5EF4-FFF2-40B4-BE49-F238E27FC236}">
                  <a16:creationId xmlns:a16="http://schemas.microsoft.com/office/drawing/2014/main" id="{4E593112-0818-76F9-EF23-DF7AEB692A81}"/>
                </a:ext>
              </a:extLst>
            </p:cNvPr>
            <p:cNvSpPr txBox="1"/>
            <p:nvPr/>
          </p:nvSpPr>
          <p:spPr>
            <a:xfrm>
              <a:off x="3493632" y="2018128"/>
              <a:ext cx="2344994"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available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 Dorset</a:t>
              </a:r>
            </a:p>
          </p:txBody>
        </p:sp>
      </p:grpSp>
      <p:grpSp>
        <p:nvGrpSpPr>
          <p:cNvPr id="11" name="Group 10">
            <a:extLst>
              <a:ext uri="{FF2B5EF4-FFF2-40B4-BE49-F238E27FC236}">
                <a16:creationId xmlns:a16="http://schemas.microsoft.com/office/drawing/2014/main" id="{F2519187-57FE-4D27-BF66-F9140B6EFAD6}"/>
              </a:ext>
            </a:extLst>
          </p:cNvPr>
          <p:cNvGrpSpPr/>
          <p:nvPr/>
        </p:nvGrpSpPr>
        <p:grpSpPr>
          <a:xfrm>
            <a:off x="613718" y="4271870"/>
            <a:ext cx="2392063" cy="1715647"/>
            <a:chOff x="3455529" y="1715218"/>
            <a:chExt cx="2392063" cy="2016970"/>
          </a:xfrm>
        </p:grpSpPr>
        <p:sp>
          <p:nvSpPr>
            <p:cNvPr id="12" name="Rectangle 11">
              <a:extLst>
                <a:ext uri="{FF2B5EF4-FFF2-40B4-BE49-F238E27FC236}">
                  <a16:creationId xmlns:a16="http://schemas.microsoft.com/office/drawing/2014/main" id="{1C317533-703F-A59D-73B3-B207683AB58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3" name="TextBox 12">
              <a:extLst>
                <a:ext uri="{FF2B5EF4-FFF2-40B4-BE49-F238E27FC236}">
                  <a16:creationId xmlns:a16="http://schemas.microsoft.com/office/drawing/2014/main" id="{20FFBCB2-F434-A78D-EED3-2CED603DA628}"/>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2434106"/>
            <a:ext cx="2392063" cy="1715647"/>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018690"/>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86277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340951" y="1585557"/>
            <a:ext cx="10291190" cy="742062"/>
          </a:xfrm>
          <a:noFill/>
          <a:ln w="63500">
            <a:noFill/>
            <a:miter lim="800000"/>
            <a:headEnd/>
            <a:tailEnd/>
          </a:ln>
        </p:spPr>
        <p:txBody>
          <a:bodyPr>
            <a:normAutofit fontScale="90000"/>
          </a:bodyPr>
          <a:lstStyle/>
          <a:p>
            <a:pPr eaLnBrk="1" hangingPunct="1">
              <a:lnSpc>
                <a:spcPct val="100000"/>
              </a:lnSpc>
            </a:pPr>
            <a:r>
              <a:rPr lang="en-GB" altLang="en-US" sz="2400" dirty="0">
                <a:latin typeface="Lato" panose="020F0502020204030203" pitchFamily="34" charset="0"/>
                <a:ea typeface="Lato" panose="020F0502020204030203" pitchFamily="34" charset="0"/>
                <a:cs typeface="Lato" panose="020F0502020204030203" pitchFamily="34" charset="0"/>
              </a:rPr>
              <a:t>Apply your understanding of the keywords you learnt earlier and explain how they create or reduce opportunities for you when you come to applying for a role.</a:t>
            </a:r>
            <a:endPar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and their impact on me</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63" name="Group 62">
            <a:extLst>
              <a:ext uri="{FF2B5EF4-FFF2-40B4-BE49-F238E27FC236}">
                <a16:creationId xmlns:a16="http://schemas.microsoft.com/office/drawing/2014/main" id="{D84CAF8F-210B-EF66-56A6-865DE95E7114}"/>
              </a:ext>
            </a:extLst>
          </p:cNvPr>
          <p:cNvGrpSpPr/>
          <p:nvPr/>
        </p:nvGrpSpPr>
        <p:grpSpPr>
          <a:xfrm>
            <a:off x="3455529" y="4271870"/>
            <a:ext cx="2392063" cy="1715647"/>
            <a:chOff x="3455529" y="1715218"/>
            <a:chExt cx="2392063" cy="2016970"/>
          </a:xfrm>
        </p:grpSpPr>
        <p:sp>
          <p:nvSpPr>
            <p:cNvPr id="4096" name="Rectangle 4095">
              <a:extLst>
                <a:ext uri="{FF2B5EF4-FFF2-40B4-BE49-F238E27FC236}">
                  <a16:creationId xmlns:a16="http://schemas.microsoft.com/office/drawing/2014/main" id="{1F611063-DAA6-0E25-EC94-7F7DD01E95E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97" name="TextBox 4096">
              <a:extLst>
                <a:ext uri="{FF2B5EF4-FFF2-40B4-BE49-F238E27FC236}">
                  <a16:creationId xmlns:a16="http://schemas.microsoft.com/office/drawing/2014/main" id="{DD421E20-34D6-ED8C-D6FE-B7620AD83198}"/>
                </a:ext>
              </a:extLst>
            </p:cNvPr>
            <p:cNvSpPr txBox="1"/>
            <p:nvPr/>
          </p:nvSpPr>
          <p:spPr>
            <a:xfrm>
              <a:off x="3560563" y="1960712"/>
              <a:ext cx="2209196" cy="1411146"/>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C0F8F547-D761-D96D-5117-B42A7B8F4D65}"/>
              </a:ext>
            </a:extLst>
          </p:cNvPr>
          <p:cNvGrpSpPr/>
          <p:nvPr/>
        </p:nvGrpSpPr>
        <p:grpSpPr>
          <a:xfrm>
            <a:off x="6306306" y="2434106"/>
            <a:ext cx="2392063" cy="1715647"/>
            <a:chOff x="3455529" y="1715218"/>
            <a:chExt cx="2392063" cy="2016970"/>
          </a:xfrm>
        </p:grpSpPr>
        <p:sp>
          <p:nvSpPr>
            <p:cNvPr id="16" name="Rectangle 15">
              <a:extLst>
                <a:ext uri="{FF2B5EF4-FFF2-40B4-BE49-F238E27FC236}">
                  <a16:creationId xmlns:a16="http://schemas.microsoft.com/office/drawing/2014/main" id="{4648CA21-902F-3694-A3DB-2BED5155427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7" name="TextBox 16">
              <a:extLst>
                <a:ext uri="{FF2B5EF4-FFF2-40B4-BE49-F238E27FC236}">
                  <a16:creationId xmlns:a16="http://schemas.microsoft.com/office/drawing/2014/main" id="{DFAE895E-26CE-7524-BDCC-E0AC1335E8B3}"/>
                </a:ext>
              </a:extLst>
            </p:cNvPr>
            <p:cNvSpPr txBox="1"/>
            <p:nvPr/>
          </p:nvSpPr>
          <p:spPr>
            <a:xfrm>
              <a:off x="3455530" y="2123537"/>
              <a:ext cx="2392062"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dirty="0">
                  <a:solidFill>
                    <a:schemeClr val="bg1"/>
                  </a:solidFill>
                </a:rPr>
                <a:t>a</a:t>
              </a:r>
              <a:r>
                <a:rPr lang="en-US" altLang="en-US" sz="1800" dirty="0">
                  <a:solidFill>
                    <a:schemeClr val="bg1"/>
                  </a:solidFill>
                </a:rPr>
                <a:t>nd abilities to</a:t>
              </a:r>
            </a:p>
            <a:p>
              <a:pPr algn="ctr" eaLnBrk="1" hangingPunct="1">
                <a:spcBef>
                  <a:spcPct val="0"/>
                </a:spcBef>
                <a:buFontTx/>
                <a:buNone/>
              </a:pPr>
              <a:r>
                <a:rPr lang="en-US" altLang="en-US" dirty="0">
                  <a:solidFill>
                    <a:schemeClr val="bg1"/>
                  </a:solidFill>
                </a:rPr>
                <a:t>h</a:t>
              </a:r>
              <a:r>
                <a:rPr lang="en-US" altLang="en-US" sz="1800" dirty="0">
                  <a:solidFill>
                    <a:schemeClr val="bg1"/>
                  </a:solidFill>
                </a:rPr>
                <a:t>ave a job or career</a:t>
              </a:r>
            </a:p>
          </p:txBody>
        </p:sp>
      </p:grpSp>
      <p:grpSp>
        <p:nvGrpSpPr>
          <p:cNvPr id="18" name="Group 17">
            <a:extLst>
              <a:ext uri="{FF2B5EF4-FFF2-40B4-BE49-F238E27FC236}">
                <a16:creationId xmlns:a16="http://schemas.microsoft.com/office/drawing/2014/main" id="{6DF2F69B-CB60-A561-A181-51951A347E76}"/>
              </a:ext>
            </a:extLst>
          </p:cNvPr>
          <p:cNvGrpSpPr/>
          <p:nvPr/>
        </p:nvGrpSpPr>
        <p:grpSpPr>
          <a:xfrm>
            <a:off x="6306306" y="4271870"/>
            <a:ext cx="2392063" cy="1715647"/>
            <a:chOff x="3455529" y="1715218"/>
            <a:chExt cx="2392063" cy="2016970"/>
          </a:xfrm>
        </p:grpSpPr>
        <p:sp>
          <p:nvSpPr>
            <p:cNvPr id="19" name="Rectangle 18">
              <a:extLst>
                <a:ext uri="{FF2B5EF4-FFF2-40B4-BE49-F238E27FC236}">
                  <a16:creationId xmlns:a16="http://schemas.microsoft.com/office/drawing/2014/main" id="{8310103B-F8DD-DC21-A8A1-29A01BC8ECC1}"/>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0" name="TextBox 19">
              <a:extLst>
                <a:ext uri="{FF2B5EF4-FFF2-40B4-BE49-F238E27FC236}">
                  <a16:creationId xmlns:a16="http://schemas.microsoft.com/office/drawing/2014/main" id="{0FB7EBF6-40D7-B863-68D3-974A35FC9FB9}"/>
                </a:ext>
              </a:extLst>
            </p:cNvPr>
            <p:cNvSpPr txBox="1"/>
            <p:nvPr/>
          </p:nvSpPr>
          <p:spPr>
            <a:xfrm>
              <a:off x="3493634" y="1828196"/>
              <a:ext cx="2353958" cy="1736795"/>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21" name="Group 20">
            <a:extLst>
              <a:ext uri="{FF2B5EF4-FFF2-40B4-BE49-F238E27FC236}">
                <a16:creationId xmlns:a16="http://schemas.microsoft.com/office/drawing/2014/main" id="{D55FDCB6-A592-BA0E-9A6D-B7AC2BFF1C45}"/>
              </a:ext>
            </a:extLst>
          </p:cNvPr>
          <p:cNvGrpSpPr/>
          <p:nvPr/>
        </p:nvGrpSpPr>
        <p:grpSpPr>
          <a:xfrm>
            <a:off x="9148117" y="2434106"/>
            <a:ext cx="2392063" cy="1715647"/>
            <a:chOff x="3455529" y="1715218"/>
            <a:chExt cx="2392063" cy="2016970"/>
          </a:xfrm>
        </p:grpSpPr>
        <p:sp>
          <p:nvSpPr>
            <p:cNvPr id="22" name="Rectangle 21">
              <a:extLst>
                <a:ext uri="{FF2B5EF4-FFF2-40B4-BE49-F238E27FC236}">
                  <a16:creationId xmlns:a16="http://schemas.microsoft.com/office/drawing/2014/main" id="{27B069BE-5B0A-CA6E-A348-5B61096962D2}"/>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F673D19D-6DDB-5575-A5AE-FA7DE9544669}"/>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25" name="Group 24">
            <a:extLst>
              <a:ext uri="{FF2B5EF4-FFF2-40B4-BE49-F238E27FC236}">
                <a16:creationId xmlns:a16="http://schemas.microsoft.com/office/drawing/2014/main" id="{D17AFF24-1934-4296-F9E7-8203D92F6D1F}"/>
              </a:ext>
            </a:extLst>
          </p:cNvPr>
          <p:cNvGrpSpPr/>
          <p:nvPr/>
        </p:nvGrpSpPr>
        <p:grpSpPr>
          <a:xfrm>
            <a:off x="9148117" y="4271870"/>
            <a:ext cx="2392063" cy="1715647"/>
            <a:chOff x="3455529" y="1715218"/>
            <a:chExt cx="2392063" cy="2016970"/>
          </a:xfrm>
        </p:grpSpPr>
        <p:sp>
          <p:nvSpPr>
            <p:cNvPr id="26" name="Rectangle 25">
              <a:extLst>
                <a:ext uri="{FF2B5EF4-FFF2-40B4-BE49-F238E27FC236}">
                  <a16:creationId xmlns:a16="http://schemas.microsoft.com/office/drawing/2014/main" id="{5D6F14BC-2B30-0248-1962-966B52B1FBDF}"/>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C3B62143-05BB-D782-79FB-EF608C8E5FAE}"/>
                </a:ext>
              </a:extLst>
            </p:cNvPr>
            <p:cNvSpPr txBox="1"/>
            <p:nvPr/>
          </p:nvSpPr>
          <p:spPr>
            <a:xfrm>
              <a:off x="3656632" y="2244782"/>
              <a:ext cx="2017059" cy="75984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119" name="Group 4118">
            <a:extLst>
              <a:ext uri="{FF2B5EF4-FFF2-40B4-BE49-F238E27FC236}">
                <a16:creationId xmlns:a16="http://schemas.microsoft.com/office/drawing/2014/main" id="{DD8E3AE3-5F6B-C9BA-B84D-F8D14835FFB1}"/>
              </a:ext>
            </a:extLst>
          </p:cNvPr>
          <p:cNvGrpSpPr/>
          <p:nvPr/>
        </p:nvGrpSpPr>
        <p:grpSpPr>
          <a:xfrm>
            <a:off x="613718" y="2434106"/>
            <a:ext cx="2392063" cy="1715647"/>
            <a:chOff x="3455529" y="1715218"/>
            <a:chExt cx="2392063" cy="2016970"/>
          </a:xfrm>
          <a:solidFill>
            <a:srgbClr val="E94D54"/>
          </a:solidFill>
        </p:grpSpPr>
        <p:sp>
          <p:nvSpPr>
            <p:cNvPr id="4120" name="Rectangle 4119">
              <a:extLst>
                <a:ext uri="{FF2B5EF4-FFF2-40B4-BE49-F238E27FC236}">
                  <a16:creationId xmlns:a16="http://schemas.microsoft.com/office/drawing/2014/main" id="{15E13EFC-F975-40F0-ABD9-A2D591463A10}"/>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21" name="TextBox 4120">
              <a:extLst>
                <a:ext uri="{FF2B5EF4-FFF2-40B4-BE49-F238E27FC236}">
                  <a16:creationId xmlns:a16="http://schemas.microsoft.com/office/drawing/2014/main" id="{4D6B00A5-FD34-1F55-1590-301008D8D459}"/>
                </a:ext>
              </a:extLst>
            </p:cNvPr>
            <p:cNvSpPr txBox="1"/>
            <p:nvPr/>
          </p:nvSpPr>
          <p:spPr>
            <a:xfrm>
              <a:off x="3493632" y="2228317"/>
              <a:ext cx="2344994" cy="1085497"/>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Labour Market Information</a:t>
              </a:r>
            </a:p>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(LMI)</a:t>
              </a:r>
            </a:p>
          </p:txBody>
        </p:sp>
      </p:grpSp>
      <p:grpSp>
        <p:nvGrpSpPr>
          <p:cNvPr id="4122" name="Group 4121">
            <a:extLst>
              <a:ext uri="{FF2B5EF4-FFF2-40B4-BE49-F238E27FC236}">
                <a16:creationId xmlns:a16="http://schemas.microsoft.com/office/drawing/2014/main" id="{8513F697-E901-5E91-610F-6D9FD77F2F52}"/>
              </a:ext>
            </a:extLst>
          </p:cNvPr>
          <p:cNvGrpSpPr/>
          <p:nvPr/>
        </p:nvGrpSpPr>
        <p:grpSpPr>
          <a:xfrm>
            <a:off x="613718" y="4271870"/>
            <a:ext cx="2392063" cy="1715647"/>
            <a:chOff x="3455529" y="1715218"/>
            <a:chExt cx="2392063" cy="2016970"/>
          </a:xfrm>
          <a:solidFill>
            <a:srgbClr val="E94D54"/>
          </a:solidFill>
        </p:grpSpPr>
        <p:sp>
          <p:nvSpPr>
            <p:cNvPr id="4123" name="Rectangle 4122">
              <a:extLst>
                <a:ext uri="{FF2B5EF4-FFF2-40B4-BE49-F238E27FC236}">
                  <a16:creationId xmlns:a16="http://schemas.microsoft.com/office/drawing/2014/main" id="{1911A95C-8496-B2FF-00F0-0B95EB09E239}"/>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24" name="TextBox 4123">
              <a:extLst>
                <a:ext uri="{FF2B5EF4-FFF2-40B4-BE49-F238E27FC236}">
                  <a16:creationId xmlns:a16="http://schemas.microsoft.com/office/drawing/2014/main" id="{DF17D51F-6E7B-400D-C286-6599DEAD4DEC}"/>
                </a:ext>
              </a:extLst>
            </p:cNvPr>
            <p:cNvSpPr txBox="1"/>
            <p:nvPr/>
          </p:nvSpPr>
          <p:spPr>
            <a:xfrm>
              <a:off x="3656632" y="2433988"/>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4125" name="Group 4124">
            <a:extLst>
              <a:ext uri="{FF2B5EF4-FFF2-40B4-BE49-F238E27FC236}">
                <a16:creationId xmlns:a16="http://schemas.microsoft.com/office/drawing/2014/main" id="{A7D6D7AC-C876-A140-F4EA-17CBB5CE04C7}"/>
              </a:ext>
            </a:extLst>
          </p:cNvPr>
          <p:cNvGrpSpPr/>
          <p:nvPr/>
        </p:nvGrpSpPr>
        <p:grpSpPr>
          <a:xfrm>
            <a:off x="3455529" y="2434106"/>
            <a:ext cx="2392063" cy="1715647"/>
            <a:chOff x="3455529" y="1715218"/>
            <a:chExt cx="2392063" cy="2016970"/>
          </a:xfrm>
          <a:solidFill>
            <a:srgbClr val="E94D54"/>
          </a:solidFill>
        </p:grpSpPr>
        <p:sp>
          <p:nvSpPr>
            <p:cNvPr id="4126" name="Rectangle 4125">
              <a:extLst>
                <a:ext uri="{FF2B5EF4-FFF2-40B4-BE49-F238E27FC236}">
                  <a16:creationId xmlns:a16="http://schemas.microsoft.com/office/drawing/2014/main" id="{63253718-42D1-CBD2-625A-A7E5E8FEAA86}"/>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27" name="TextBox 4126">
              <a:extLst>
                <a:ext uri="{FF2B5EF4-FFF2-40B4-BE49-F238E27FC236}">
                  <a16:creationId xmlns:a16="http://schemas.microsoft.com/office/drawing/2014/main" id="{6DB25EA5-835A-475E-131D-D5943B6CA1F7}"/>
                </a:ext>
              </a:extLst>
            </p:cNvPr>
            <p:cNvSpPr txBox="1"/>
            <p:nvPr/>
          </p:nvSpPr>
          <p:spPr>
            <a:xfrm>
              <a:off x="3656632" y="2442874"/>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Discrimination</a:t>
              </a:r>
            </a:p>
          </p:txBody>
        </p:sp>
      </p:grpSp>
      <p:grpSp>
        <p:nvGrpSpPr>
          <p:cNvPr id="4128" name="Group 4127">
            <a:extLst>
              <a:ext uri="{FF2B5EF4-FFF2-40B4-BE49-F238E27FC236}">
                <a16:creationId xmlns:a16="http://schemas.microsoft.com/office/drawing/2014/main" id="{A75EED57-0547-BA93-A87F-C3D8B4444BF9}"/>
              </a:ext>
            </a:extLst>
          </p:cNvPr>
          <p:cNvGrpSpPr/>
          <p:nvPr/>
        </p:nvGrpSpPr>
        <p:grpSpPr>
          <a:xfrm>
            <a:off x="3455529" y="4271870"/>
            <a:ext cx="2392063" cy="1715647"/>
            <a:chOff x="3455529" y="1715218"/>
            <a:chExt cx="2392063" cy="2016970"/>
          </a:xfrm>
          <a:solidFill>
            <a:srgbClr val="E94D54"/>
          </a:solidFill>
        </p:grpSpPr>
        <p:sp>
          <p:nvSpPr>
            <p:cNvPr id="4129" name="Rectangle 4128">
              <a:extLst>
                <a:ext uri="{FF2B5EF4-FFF2-40B4-BE49-F238E27FC236}">
                  <a16:creationId xmlns:a16="http://schemas.microsoft.com/office/drawing/2014/main" id="{4DD1CCC2-FFF5-7646-ED62-D0734E22030A}"/>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0" name="TextBox 4129">
              <a:extLst>
                <a:ext uri="{FF2B5EF4-FFF2-40B4-BE49-F238E27FC236}">
                  <a16:creationId xmlns:a16="http://schemas.microsoft.com/office/drawing/2014/main" id="{60569EAF-0BD9-E662-E0DE-A009582EDC41}"/>
                </a:ext>
              </a:extLst>
            </p:cNvPr>
            <p:cNvSpPr txBox="1"/>
            <p:nvPr/>
          </p:nvSpPr>
          <p:spPr>
            <a:xfrm>
              <a:off x="3560563" y="2433988"/>
              <a:ext cx="2209196"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4131" name="Group 4130">
            <a:extLst>
              <a:ext uri="{FF2B5EF4-FFF2-40B4-BE49-F238E27FC236}">
                <a16:creationId xmlns:a16="http://schemas.microsoft.com/office/drawing/2014/main" id="{14993682-3363-4000-32F1-A53F16E7DD09}"/>
              </a:ext>
            </a:extLst>
          </p:cNvPr>
          <p:cNvGrpSpPr/>
          <p:nvPr/>
        </p:nvGrpSpPr>
        <p:grpSpPr>
          <a:xfrm>
            <a:off x="6306306" y="2434106"/>
            <a:ext cx="2392063" cy="1715647"/>
            <a:chOff x="3455529" y="1715218"/>
            <a:chExt cx="2392063" cy="2016970"/>
          </a:xfrm>
          <a:solidFill>
            <a:srgbClr val="E94D54"/>
          </a:solidFill>
        </p:grpSpPr>
        <p:sp>
          <p:nvSpPr>
            <p:cNvPr id="4132" name="Rectangle 4131">
              <a:extLst>
                <a:ext uri="{FF2B5EF4-FFF2-40B4-BE49-F238E27FC236}">
                  <a16:creationId xmlns:a16="http://schemas.microsoft.com/office/drawing/2014/main" id="{E9C72C7F-1F2B-8428-AAC5-2AA621F48E20}"/>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3" name="TextBox 4132">
              <a:extLst>
                <a:ext uri="{FF2B5EF4-FFF2-40B4-BE49-F238E27FC236}">
                  <a16:creationId xmlns:a16="http://schemas.microsoft.com/office/drawing/2014/main" id="{4EEECB2D-DD18-F3AF-4274-F2380FB41302}"/>
                </a:ext>
              </a:extLst>
            </p:cNvPr>
            <p:cNvSpPr txBox="1"/>
            <p:nvPr/>
          </p:nvSpPr>
          <p:spPr>
            <a:xfrm>
              <a:off x="3455530" y="2450649"/>
              <a:ext cx="2392062"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4134" name="Group 4133">
            <a:extLst>
              <a:ext uri="{FF2B5EF4-FFF2-40B4-BE49-F238E27FC236}">
                <a16:creationId xmlns:a16="http://schemas.microsoft.com/office/drawing/2014/main" id="{3B5AC884-6C84-6475-B98C-A1976593D1A5}"/>
              </a:ext>
            </a:extLst>
          </p:cNvPr>
          <p:cNvGrpSpPr/>
          <p:nvPr/>
        </p:nvGrpSpPr>
        <p:grpSpPr>
          <a:xfrm>
            <a:off x="6306306" y="4271870"/>
            <a:ext cx="2392063" cy="1715647"/>
            <a:chOff x="3455529" y="1715218"/>
            <a:chExt cx="2392063" cy="2016970"/>
          </a:xfrm>
          <a:solidFill>
            <a:srgbClr val="E94D54"/>
          </a:solidFill>
        </p:grpSpPr>
        <p:sp>
          <p:nvSpPr>
            <p:cNvPr id="4135" name="Rectangle 4134">
              <a:extLst>
                <a:ext uri="{FF2B5EF4-FFF2-40B4-BE49-F238E27FC236}">
                  <a16:creationId xmlns:a16="http://schemas.microsoft.com/office/drawing/2014/main" id="{F90AE5B3-A497-B8A7-14C1-083D79A39911}"/>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6" name="TextBox 4135">
              <a:extLst>
                <a:ext uri="{FF2B5EF4-FFF2-40B4-BE49-F238E27FC236}">
                  <a16:creationId xmlns:a16="http://schemas.microsoft.com/office/drawing/2014/main" id="{18DA9546-3C92-EEA4-AA41-5FC115C6EA81}"/>
                </a:ext>
              </a:extLst>
            </p:cNvPr>
            <p:cNvSpPr txBox="1"/>
            <p:nvPr/>
          </p:nvSpPr>
          <p:spPr>
            <a:xfrm>
              <a:off x="3493634" y="2425986"/>
              <a:ext cx="2353958"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4137" name="Group 4136">
            <a:extLst>
              <a:ext uri="{FF2B5EF4-FFF2-40B4-BE49-F238E27FC236}">
                <a16:creationId xmlns:a16="http://schemas.microsoft.com/office/drawing/2014/main" id="{E7C3348F-D675-9C8F-0E2E-50562C0AB520}"/>
              </a:ext>
            </a:extLst>
          </p:cNvPr>
          <p:cNvGrpSpPr/>
          <p:nvPr/>
        </p:nvGrpSpPr>
        <p:grpSpPr>
          <a:xfrm>
            <a:off x="9148117" y="2434106"/>
            <a:ext cx="2392063" cy="1715647"/>
            <a:chOff x="3455529" y="1715218"/>
            <a:chExt cx="2392063" cy="2016970"/>
          </a:xfrm>
          <a:solidFill>
            <a:srgbClr val="E94D54"/>
          </a:solidFill>
        </p:grpSpPr>
        <p:sp>
          <p:nvSpPr>
            <p:cNvPr id="4138" name="Rectangle 4137">
              <a:extLst>
                <a:ext uri="{FF2B5EF4-FFF2-40B4-BE49-F238E27FC236}">
                  <a16:creationId xmlns:a16="http://schemas.microsoft.com/office/drawing/2014/main" id="{F8980F6E-24BC-0F8F-3606-B15BA3DC1719}"/>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9" name="TextBox 4138">
              <a:extLst>
                <a:ext uri="{FF2B5EF4-FFF2-40B4-BE49-F238E27FC236}">
                  <a16:creationId xmlns:a16="http://schemas.microsoft.com/office/drawing/2014/main" id="{D2507587-9976-A162-C9B2-5C3301739646}"/>
                </a:ext>
              </a:extLst>
            </p:cNvPr>
            <p:cNvSpPr txBox="1"/>
            <p:nvPr/>
          </p:nvSpPr>
          <p:spPr>
            <a:xfrm>
              <a:off x="3656632" y="2429473"/>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4140" name="Group 4139">
            <a:extLst>
              <a:ext uri="{FF2B5EF4-FFF2-40B4-BE49-F238E27FC236}">
                <a16:creationId xmlns:a16="http://schemas.microsoft.com/office/drawing/2014/main" id="{45CE7104-21F3-9F20-52BF-93B8B5BC7347}"/>
              </a:ext>
            </a:extLst>
          </p:cNvPr>
          <p:cNvGrpSpPr/>
          <p:nvPr/>
        </p:nvGrpSpPr>
        <p:grpSpPr>
          <a:xfrm>
            <a:off x="9148117" y="4271870"/>
            <a:ext cx="2392063" cy="1715647"/>
            <a:chOff x="3455529" y="1715218"/>
            <a:chExt cx="2392063" cy="2016970"/>
          </a:xfrm>
          <a:solidFill>
            <a:srgbClr val="E94D54"/>
          </a:solidFill>
        </p:grpSpPr>
        <p:sp>
          <p:nvSpPr>
            <p:cNvPr id="4141" name="Rectangle 4140">
              <a:extLst>
                <a:ext uri="{FF2B5EF4-FFF2-40B4-BE49-F238E27FC236}">
                  <a16:creationId xmlns:a16="http://schemas.microsoft.com/office/drawing/2014/main" id="{D08B2D1F-38B7-F45B-11BE-FB59C49068F4}"/>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42" name="TextBox 4141">
              <a:extLst>
                <a:ext uri="{FF2B5EF4-FFF2-40B4-BE49-F238E27FC236}">
                  <a16:creationId xmlns:a16="http://schemas.microsoft.com/office/drawing/2014/main" id="{0FE9CCA2-96F0-431A-0D35-7300A6373E9F}"/>
                </a:ext>
              </a:extLst>
            </p:cNvPr>
            <p:cNvSpPr txBox="1"/>
            <p:nvPr/>
          </p:nvSpPr>
          <p:spPr>
            <a:xfrm>
              <a:off x="3656632" y="2423606"/>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Tree>
    <p:extLst>
      <p:ext uri="{BB962C8B-B14F-4D97-AF65-F5344CB8AC3E}">
        <p14:creationId xmlns:p14="http://schemas.microsoft.com/office/powerpoint/2010/main" val="2137949331"/>
      </p:ext>
    </p:extLst>
  </p:cSld>
  <p:clrMapOvr>
    <a:masterClrMapping/>
  </p:clrMapOvr>
  <p:transition advClick="0">
    <p:sndAc>
      <p:end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3" name="Picture 4142" descr="A picture containing text, dark, watching, lit&#10;&#10;Description automatically generated">
            <a:extLst>
              <a:ext uri="{FF2B5EF4-FFF2-40B4-BE49-F238E27FC236}">
                <a16:creationId xmlns:a16="http://schemas.microsoft.com/office/drawing/2014/main" id="{95A6ED0A-460E-0771-E63E-97DF872E219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grpSp>
        <p:nvGrpSpPr>
          <p:cNvPr id="2" name="Group 1">
            <a:extLst>
              <a:ext uri="{FF2B5EF4-FFF2-40B4-BE49-F238E27FC236}">
                <a16:creationId xmlns:a16="http://schemas.microsoft.com/office/drawing/2014/main" id="{1232055B-95C4-CAC3-6983-CC24C1FCF135}"/>
              </a:ext>
            </a:extLst>
          </p:cNvPr>
          <p:cNvGrpSpPr/>
          <p:nvPr/>
        </p:nvGrpSpPr>
        <p:grpSpPr>
          <a:xfrm>
            <a:off x="613718" y="2434106"/>
            <a:ext cx="2392063" cy="1715647"/>
            <a:chOff x="3455529" y="1715218"/>
            <a:chExt cx="2392063" cy="2016970"/>
          </a:xfrm>
        </p:grpSpPr>
        <p:sp>
          <p:nvSpPr>
            <p:cNvPr id="9" name="Rectangle 8">
              <a:extLst>
                <a:ext uri="{FF2B5EF4-FFF2-40B4-BE49-F238E27FC236}">
                  <a16:creationId xmlns:a16="http://schemas.microsoft.com/office/drawing/2014/main" id="{457EEDC6-727B-1626-A618-660FB9C0D98B}"/>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0" name="TextBox 9">
              <a:extLst>
                <a:ext uri="{FF2B5EF4-FFF2-40B4-BE49-F238E27FC236}">
                  <a16:creationId xmlns:a16="http://schemas.microsoft.com/office/drawing/2014/main" id="{4E593112-0818-76F9-EF23-DF7AEB692A81}"/>
                </a:ext>
              </a:extLst>
            </p:cNvPr>
            <p:cNvSpPr txBox="1"/>
            <p:nvPr/>
          </p:nvSpPr>
          <p:spPr>
            <a:xfrm>
              <a:off x="3493632" y="2018128"/>
              <a:ext cx="2344994"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available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 Dorset</a:t>
              </a:r>
            </a:p>
          </p:txBody>
        </p:sp>
      </p:grpSp>
      <p:grpSp>
        <p:nvGrpSpPr>
          <p:cNvPr id="11" name="Group 10">
            <a:extLst>
              <a:ext uri="{FF2B5EF4-FFF2-40B4-BE49-F238E27FC236}">
                <a16:creationId xmlns:a16="http://schemas.microsoft.com/office/drawing/2014/main" id="{F2519187-57FE-4D27-BF66-F9140B6EFAD6}"/>
              </a:ext>
            </a:extLst>
          </p:cNvPr>
          <p:cNvGrpSpPr/>
          <p:nvPr/>
        </p:nvGrpSpPr>
        <p:grpSpPr>
          <a:xfrm>
            <a:off x="613718" y="4271870"/>
            <a:ext cx="2392063" cy="1715647"/>
            <a:chOff x="3455529" y="1715218"/>
            <a:chExt cx="2392063" cy="2016970"/>
          </a:xfrm>
        </p:grpSpPr>
        <p:sp>
          <p:nvSpPr>
            <p:cNvPr id="12" name="Rectangle 11">
              <a:extLst>
                <a:ext uri="{FF2B5EF4-FFF2-40B4-BE49-F238E27FC236}">
                  <a16:creationId xmlns:a16="http://schemas.microsoft.com/office/drawing/2014/main" id="{1C317533-703F-A59D-73B3-B207683AB58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3" name="TextBox 12">
              <a:extLst>
                <a:ext uri="{FF2B5EF4-FFF2-40B4-BE49-F238E27FC236}">
                  <a16:creationId xmlns:a16="http://schemas.microsoft.com/office/drawing/2014/main" id="{20FFBCB2-F434-A78D-EED3-2CED603DA628}"/>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2434106"/>
            <a:ext cx="2392063" cy="1715647"/>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018690"/>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86277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340951" y="1585557"/>
            <a:ext cx="10291190" cy="742062"/>
          </a:xfrm>
          <a:noFill/>
          <a:ln w="63500">
            <a:noFill/>
            <a:miter lim="800000"/>
            <a:headEnd/>
            <a:tailEnd/>
          </a:ln>
        </p:spPr>
        <p:txBody>
          <a:bodyPr>
            <a:normAutofit fontScale="90000"/>
          </a:bodyPr>
          <a:lstStyle/>
          <a:p>
            <a:pPr eaLnBrk="1" hangingPunct="1">
              <a:lnSpc>
                <a:spcPct val="100000"/>
              </a:lnSpc>
            </a:pPr>
            <a:r>
              <a:rPr lang="en-GB" altLang="en-US" sz="2400" dirty="0">
                <a:latin typeface="Lato" panose="020F0502020204030203" pitchFamily="34" charset="0"/>
                <a:ea typeface="Lato" panose="020F0502020204030203" pitchFamily="34" charset="0"/>
                <a:cs typeface="Lato" panose="020F0502020204030203" pitchFamily="34" charset="0"/>
              </a:rPr>
              <a:t>Apply your understanding of the keywords you learnt earlier and explain how they create or reduce opportunities for you when you come to applying for a role.</a:t>
            </a:r>
            <a:endPar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and their impact on me</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63" name="Group 62">
            <a:extLst>
              <a:ext uri="{FF2B5EF4-FFF2-40B4-BE49-F238E27FC236}">
                <a16:creationId xmlns:a16="http://schemas.microsoft.com/office/drawing/2014/main" id="{D84CAF8F-210B-EF66-56A6-865DE95E7114}"/>
              </a:ext>
            </a:extLst>
          </p:cNvPr>
          <p:cNvGrpSpPr/>
          <p:nvPr/>
        </p:nvGrpSpPr>
        <p:grpSpPr>
          <a:xfrm>
            <a:off x="3455529" y="4271870"/>
            <a:ext cx="2392063" cy="1715647"/>
            <a:chOff x="3455529" y="1715218"/>
            <a:chExt cx="2392063" cy="2016970"/>
          </a:xfrm>
        </p:grpSpPr>
        <p:sp>
          <p:nvSpPr>
            <p:cNvPr id="4096" name="Rectangle 4095">
              <a:extLst>
                <a:ext uri="{FF2B5EF4-FFF2-40B4-BE49-F238E27FC236}">
                  <a16:creationId xmlns:a16="http://schemas.microsoft.com/office/drawing/2014/main" id="{1F611063-DAA6-0E25-EC94-7F7DD01E95E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97" name="TextBox 4096">
              <a:extLst>
                <a:ext uri="{FF2B5EF4-FFF2-40B4-BE49-F238E27FC236}">
                  <a16:creationId xmlns:a16="http://schemas.microsoft.com/office/drawing/2014/main" id="{DD421E20-34D6-ED8C-D6FE-B7620AD83198}"/>
                </a:ext>
              </a:extLst>
            </p:cNvPr>
            <p:cNvSpPr txBox="1"/>
            <p:nvPr/>
          </p:nvSpPr>
          <p:spPr>
            <a:xfrm>
              <a:off x="3560563" y="1960712"/>
              <a:ext cx="2209196" cy="1411146"/>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C0F8F547-D761-D96D-5117-B42A7B8F4D65}"/>
              </a:ext>
            </a:extLst>
          </p:cNvPr>
          <p:cNvGrpSpPr/>
          <p:nvPr/>
        </p:nvGrpSpPr>
        <p:grpSpPr>
          <a:xfrm>
            <a:off x="6306306" y="2434106"/>
            <a:ext cx="2392063" cy="1715647"/>
            <a:chOff x="3455529" y="1715218"/>
            <a:chExt cx="2392063" cy="2016970"/>
          </a:xfrm>
        </p:grpSpPr>
        <p:sp>
          <p:nvSpPr>
            <p:cNvPr id="16" name="Rectangle 15">
              <a:extLst>
                <a:ext uri="{FF2B5EF4-FFF2-40B4-BE49-F238E27FC236}">
                  <a16:creationId xmlns:a16="http://schemas.microsoft.com/office/drawing/2014/main" id="{4648CA21-902F-3694-A3DB-2BED5155427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7" name="TextBox 16">
              <a:extLst>
                <a:ext uri="{FF2B5EF4-FFF2-40B4-BE49-F238E27FC236}">
                  <a16:creationId xmlns:a16="http://schemas.microsoft.com/office/drawing/2014/main" id="{DFAE895E-26CE-7524-BDCC-E0AC1335E8B3}"/>
                </a:ext>
              </a:extLst>
            </p:cNvPr>
            <p:cNvSpPr txBox="1"/>
            <p:nvPr/>
          </p:nvSpPr>
          <p:spPr>
            <a:xfrm>
              <a:off x="3455530" y="2123537"/>
              <a:ext cx="2392062"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dirty="0">
                  <a:solidFill>
                    <a:schemeClr val="bg1"/>
                  </a:solidFill>
                </a:rPr>
                <a:t>a</a:t>
              </a:r>
              <a:r>
                <a:rPr lang="en-US" altLang="en-US" sz="1800" dirty="0">
                  <a:solidFill>
                    <a:schemeClr val="bg1"/>
                  </a:solidFill>
                </a:rPr>
                <a:t>nd abilities to</a:t>
              </a:r>
            </a:p>
            <a:p>
              <a:pPr algn="ctr" eaLnBrk="1" hangingPunct="1">
                <a:spcBef>
                  <a:spcPct val="0"/>
                </a:spcBef>
                <a:buFontTx/>
                <a:buNone/>
              </a:pPr>
              <a:r>
                <a:rPr lang="en-US" altLang="en-US" dirty="0">
                  <a:solidFill>
                    <a:schemeClr val="bg1"/>
                  </a:solidFill>
                </a:rPr>
                <a:t>h</a:t>
              </a:r>
              <a:r>
                <a:rPr lang="en-US" altLang="en-US" sz="1800" dirty="0">
                  <a:solidFill>
                    <a:schemeClr val="bg1"/>
                  </a:solidFill>
                </a:rPr>
                <a:t>ave a job or career</a:t>
              </a:r>
            </a:p>
          </p:txBody>
        </p:sp>
      </p:grpSp>
      <p:grpSp>
        <p:nvGrpSpPr>
          <p:cNvPr id="18" name="Group 17">
            <a:extLst>
              <a:ext uri="{FF2B5EF4-FFF2-40B4-BE49-F238E27FC236}">
                <a16:creationId xmlns:a16="http://schemas.microsoft.com/office/drawing/2014/main" id="{6DF2F69B-CB60-A561-A181-51951A347E76}"/>
              </a:ext>
            </a:extLst>
          </p:cNvPr>
          <p:cNvGrpSpPr/>
          <p:nvPr/>
        </p:nvGrpSpPr>
        <p:grpSpPr>
          <a:xfrm>
            <a:off x="6306306" y="4271870"/>
            <a:ext cx="2392063" cy="1715647"/>
            <a:chOff x="3455529" y="1715218"/>
            <a:chExt cx="2392063" cy="2016970"/>
          </a:xfrm>
        </p:grpSpPr>
        <p:sp>
          <p:nvSpPr>
            <p:cNvPr id="19" name="Rectangle 18">
              <a:extLst>
                <a:ext uri="{FF2B5EF4-FFF2-40B4-BE49-F238E27FC236}">
                  <a16:creationId xmlns:a16="http://schemas.microsoft.com/office/drawing/2014/main" id="{8310103B-F8DD-DC21-A8A1-29A01BC8ECC1}"/>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0" name="TextBox 19">
              <a:extLst>
                <a:ext uri="{FF2B5EF4-FFF2-40B4-BE49-F238E27FC236}">
                  <a16:creationId xmlns:a16="http://schemas.microsoft.com/office/drawing/2014/main" id="{0FB7EBF6-40D7-B863-68D3-974A35FC9FB9}"/>
                </a:ext>
              </a:extLst>
            </p:cNvPr>
            <p:cNvSpPr txBox="1"/>
            <p:nvPr/>
          </p:nvSpPr>
          <p:spPr>
            <a:xfrm>
              <a:off x="3493634" y="1828196"/>
              <a:ext cx="2353958" cy="1736795"/>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21" name="Group 20">
            <a:extLst>
              <a:ext uri="{FF2B5EF4-FFF2-40B4-BE49-F238E27FC236}">
                <a16:creationId xmlns:a16="http://schemas.microsoft.com/office/drawing/2014/main" id="{D55FDCB6-A592-BA0E-9A6D-B7AC2BFF1C45}"/>
              </a:ext>
            </a:extLst>
          </p:cNvPr>
          <p:cNvGrpSpPr/>
          <p:nvPr/>
        </p:nvGrpSpPr>
        <p:grpSpPr>
          <a:xfrm>
            <a:off x="9148117" y="2434106"/>
            <a:ext cx="2392063" cy="1715647"/>
            <a:chOff x="3455529" y="1715218"/>
            <a:chExt cx="2392063" cy="2016970"/>
          </a:xfrm>
        </p:grpSpPr>
        <p:sp>
          <p:nvSpPr>
            <p:cNvPr id="22" name="Rectangle 21">
              <a:extLst>
                <a:ext uri="{FF2B5EF4-FFF2-40B4-BE49-F238E27FC236}">
                  <a16:creationId xmlns:a16="http://schemas.microsoft.com/office/drawing/2014/main" id="{27B069BE-5B0A-CA6E-A348-5B61096962D2}"/>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F673D19D-6DDB-5575-A5AE-FA7DE9544669}"/>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25" name="Group 24">
            <a:extLst>
              <a:ext uri="{FF2B5EF4-FFF2-40B4-BE49-F238E27FC236}">
                <a16:creationId xmlns:a16="http://schemas.microsoft.com/office/drawing/2014/main" id="{D17AFF24-1934-4296-F9E7-8203D92F6D1F}"/>
              </a:ext>
            </a:extLst>
          </p:cNvPr>
          <p:cNvGrpSpPr/>
          <p:nvPr/>
        </p:nvGrpSpPr>
        <p:grpSpPr>
          <a:xfrm>
            <a:off x="9148117" y="4271870"/>
            <a:ext cx="2392063" cy="1715647"/>
            <a:chOff x="3455529" y="1715218"/>
            <a:chExt cx="2392063" cy="2016970"/>
          </a:xfrm>
        </p:grpSpPr>
        <p:sp>
          <p:nvSpPr>
            <p:cNvPr id="26" name="Rectangle 25">
              <a:extLst>
                <a:ext uri="{FF2B5EF4-FFF2-40B4-BE49-F238E27FC236}">
                  <a16:creationId xmlns:a16="http://schemas.microsoft.com/office/drawing/2014/main" id="{5D6F14BC-2B30-0248-1962-966B52B1FBDF}"/>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C3B62143-05BB-D782-79FB-EF608C8E5FAE}"/>
                </a:ext>
              </a:extLst>
            </p:cNvPr>
            <p:cNvSpPr txBox="1"/>
            <p:nvPr/>
          </p:nvSpPr>
          <p:spPr>
            <a:xfrm>
              <a:off x="3656632" y="2244782"/>
              <a:ext cx="2017059" cy="75984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122" name="Group 4121">
            <a:extLst>
              <a:ext uri="{FF2B5EF4-FFF2-40B4-BE49-F238E27FC236}">
                <a16:creationId xmlns:a16="http://schemas.microsoft.com/office/drawing/2014/main" id="{8513F697-E901-5E91-610F-6D9FD77F2F52}"/>
              </a:ext>
            </a:extLst>
          </p:cNvPr>
          <p:cNvGrpSpPr/>
          <p:nvPr/>
        </p:nvGrpSpPr>
        <p:grpSpPr>
          <a:xfrm>
            <a:off x="613718" y="4271870"/>
            <a:ext cx="2392063" cy="1715647"/>
            <a:chOff x="3455529" y="1715218"/>
            <a:chExt cx="2392063" cy="2016970"/>
          </a:xfrm>
          <a:solidFill>
            <a:srgbClr val="E94D54"/>
          </a:solidFill>
        </p:grpSpPr>
        <p:sp>
          <p:nvSpPr>
            <p:cNvPr id="4123" name="Rectangle 4122">
              <a:extLst>
                <a:ext uri="{FF2B5EF4-FFF2-40B4-BE49-F238E27FC236}">
                  <a16:creationId xmlns:a16="http://schemas.microsoft.com/office/drawing/2014/main" id="{1911A95C-8496-B2FF-00F0-0B95EB09E239}"/>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24" name="TextBox 4123">
              <a:extLst>
                <a:ext uri="{FF2B5EF4-FFF2-40B4-BE49-F238E27FC236}">
                  <a16:creationId xmlns:a16="http://schemas.microsoft.com/office/drawing/2014/main" id="{DF17D51F-6E7B-400D-C286-6599DEAD4DEC}"/>
                </a:ext>
              </a:extLst>
            </p:cNvPr>
            <p:cNvSpPr txBox="1"/>
            <p:nvPr/>
          </p:nvSpPr>
          <p:spPr>
            <a:xfrm>
              <a:off x="3656632" y="2433988"/>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4125" name="Group 4124">
            <a:extLst>
              <a:ext uri="{FF2B5EF4-FFF2-40B4-BE49-F238E27FC236}">
                <a16:creationId xmlns:a16="http://schemas.microsoft.com/office/drawing/2014/main" id="{A7D6D7AC-C876-A140-F4EA-17CBB5CE04C7}"/>
              </a:ext>
            </a:extLst>
          </p:cNvPr>
          <p:cNvGrpSpPr/>
          <p:nvPr/>
        </p:nvGrpSpPr>
        <p:grpSpPr>
          <a:xfrm>
            <a:off x="3455529" y="2434106"/>
            <a:ext cx="2392063" cy="1715647"/>
            <a:chOff x="3455529" y="1715218"/>
            <a:chExt cx="2392063" cy="2016970"/>
          </a:xfrm>
          <a:solidFill>
            <a:srgbClr val="E94D54"/>
          </a:solidFill>
        </p:grpSpPr>
        <p:sp>
          <p:nvSpPr>
            <p:cNvPr id="4126" name="Rectangle 4125">
              <a:extLst>
                <a:ext uri="{FF2B5EF4-FFF2-40B4-BE49-F238E27FC236}">
                  <a16:creationId xmlns:a16="http://schemas.microsoft.com/office/drawing/2014/main" id="{63253718-42D1-CBD2-625A-A7E5E8FEAA86}"/>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27" name="TextBox 4126">
              <a:extLst>
                <a:ext uri="{FF2B5EF4-FFF2-40B4-BE49-F238E27FC236}">
                  <a16:creationId xmlns:a16="http://schemas.microsoft.com/office/drawing/2014/main" id="{6DB25EA5-835A-475E-131D-D5943B6CA1F7}"/>
                </a:ext>
              </a:extLst>
            </p:cNvPr>
            <p:cNvSpPr txBox="1"/>
            <p:nvPr/>
          </p:nvSpPr>
          <p:spPr>
            <a:xfrm>
              <a:off x="3656632" y="2442874"/>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Discrimination</a:t>
              </a:r>
            </a:p>
          </p:txBody>
        </p:sp>
      </p:grpSp>
      <p:grpSp>
        <p:nvGrpSpPr>
          <p:cNvPr id="4128" name="Group 4127">
            <a:extLst>
              <a:ext uri="{FF2B5EF4-FFF2-40B4-BE49-F238E27FC236}">
                <a16:creationId xmlns:a16="http://schemas.microsoft.com/office/drawing/2014/main" id="{A75EED57-0547-BA93-A87F-C3D8B4444BF9}"/>
              </a:ext>
            </a:extLst>
          </p:cNvPr>
          <p:cNvGrpSpPr/>
          <p:nvPr/>
        </p:nvGrpSpPr>
        <p:grpSpPr>
          <a:xfrm>
            <a:off x="3455529" y="4271870"/>
            <a:ext cx="2392063" cy="1715647"/>
            <a:chOff x="3455529" y="1715218"/>
            <a:chExt cx="2392063" cy="2016970"/>
          </a:xfrm>
          <a:solidFill>
            <a:srgbClr val="E94D54"/>
          </a:solidFill>
        </p:grpSpPr>
        <p:sp>
          <p:nvSpPr>
            <p:cNvPr id="4129" name="Rectangle 4128">
              <a:extLst>
                <a:ext uri="{FF2B5EF4-FFF2-40B4-BE49-F238E27FC236}">
                  <a16:creationId xmlns:a16="http://schemas.microsoft.com/office/drawing/2014/main" id="{4DD1CCC2-FFF5-7646-ED62-D0734E22030A}"/>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0" name="TextBox 4129">
              <a:extLst>
                <a:ext uri="{FF2B5EF4-FFF2-40B4-BE49-F238E27FC236}">
                  <a16:creationId xmlns:a16="http://schemas.microsoft.com/office/drawing/2014/main" id="{60569EAF-0BD9-E662-E0DE-A009582EDC41}"/>
                </a:ext>
              </a:extLst>
            </p:cNvPr>
            <p:cNvSpPr txBox="1"/>
            <p:nvPr/>
          </p:nvSpPr>
          <p:spPr>
            <a:xfrm>
              <a:off x="3560563" y="2433988"/>
              <a:ext cx="2209196"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4131" name="Group 4130">
            <a:extLst>
              <a:ext uri="{FF2B5EF4-FFF2-40B4-BE49-F238E27FC236}">
                <a16:creationId xmlns:a16="http://schemas.microsoft.com/office/drawing/2014/main" id="{14993682-3363-4000-32F1-A53F16E7DD09}"/>
              </a:ext>
            </a:extLst>
          </p:cNvPr>
          <p:cNvGrpSpPr/>
          <p:nvPr/>
        </p:nvGrpSpPr>
        <p:grpSpPr>
          <a:xfrm>
            <a:off x="6306306" y="2434106"/>
            <a:ext cx="2392063" cy="1715647"/>
            <a:chOff x="3455529" y="1715218"/>
            <a:chExt cx="2392063" cy="2016970"/>
          </a:xfrm>
          <a:solidFill>
            <a:srgbClr val="E94D54"/>
          </a:solidFill>
        </p:grpSpPr>
        <p:sp>
          <p:nvSpPr>
            <p:cNvPr id="4132" name="Rectangle 4131">
              <a:extLst>
                <a:ext uri="{FF2B5EF4-FFF2-40B4-BE49-F238E27FC236}">
                  <a16:creationId xmlns:a16="http://schemas.microsoft.com/office/drawing/2014/main" id="{E9C72C7F-1F2B-8428-AAC5-2AA621F48E20}"/>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3" name="TextBox 4132">
              <a:extLst>
                <a:ext uri="{FF2B5EF4-FFF2-40B4-BE49-F238E27FC236}">
                  <a16:creationId xmlns:a16="http://schemas.microsoft.com/office/drawing/2014/main" id="{4EEECB2D-DD18-F3AF-4274-F2380FB41302}"/>
                </a:ext>
              </a:extLst>
            </p:cNvPr>
            <p:cNvSpPr txBox="1"/>
            <p:nvPr/>
          </p:nvSpPr>
          <p:spPr>
            <a:xfrm>
              <a:off x="3455530" y="2450649"/>
              <a:ext cx="2392062"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4134" name="Group 4133">
            <a:extLst>
              <a:ext uri="{FF2B5EF4-FFF2-40B4-BE49-F238E27FC236}">
                <a16:creationId xmlns:a16="http://schemas.microsoft.com/office/drawing/2014/main" id="{3B5AC884-6C84-6475-B98C-A1976593D1A5}"/>
              </a:ext>
            </a:extLst>
          </p:cNvPr>
          <p:cNvGrpSpPr/>
          <p:nvPr/>
        </p:nvGrpSpPr>
        <p:grpSpPr>
          <a:xfrm>
            <a:off x="6306306" y="4271870"/>
            <a:ext cx="2392063" cy="1715647"/>
            <a:chOff x="3455529" y="1715218"/>
            <a:chExt cx="2392063" cy="2016970"/>
          </a:xfrm>
          <a:solidFill>
            <a:srgbClr val="E94D54"/>
          </a:solidFill>
        </p:grpSpPr>
        <p:sp>
          <p:nvSpPr>
            <p:cNvPr id="4135" name="Rectangle 4134">
              <a:extLst>
                <a:ext uri="{FF2B5EF4-FFF2-40B4-BE49-F238E27FC236}">
                  <a16:creationId xmlns:a16="http://schemas.microsoft.com/office/drawing/2014/main" id="{F90AE5B3-A497-B8A7-14C1-083D79A39911}"/>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6" name="TextBox 4135">
              <a:extLst>
                <a:ext uri="{FF2B5EF4-FFF2-40B4-BE49-F238E27FC236}">
                  <a16:creationId xmlns:a16="http://schemas.microsoft.com/office/drawing/2014/main" id="{18DA9546-3C92-EEA4-AA41-5FC115C6EA81}"/>
                </a:ext>
              </a:extLst>
            </p:cNvPr>
            <p:cNvSpPr txBox="1"/>
            <p:nvPr/>
          </p:nvSpPr>
          <p:spPr>
            <a:xfrm>
              <a:off x="3493634" y="2425986"/>
              <a:ext cx="2353958"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4137" name="Group 4136">
            <a:extLst>
              <a:ext uri="{FF2B5EF4-FFF2-40B4-BE49-F238E27FC236}">
                <a16:creationId xmlns:a16="http://schemas.microsoft.com/office/drawing/2014/main" id="{E7C3348F-D675-9C8F-0E2E-50562C0AB520}"/>
              </a:ext>
            </a:extLst>
          </p:cNvPr>
          <p:cNvGrpSpPr/>
          <p:nvPr/>
        </p:nvGrpSpPr>
        <p:grpSpPr>
          <a:xfrm>
            <a:off x="9148117" y="2434106"/>
            <a:ext cx="2392063" cy="1715647"/>
            <a:chOff x="3455529" y="1715218"/>
            <a:chExt cx="2392063" cy="2016970"/>
          </a:xfrm>
          <a:solidFill>
            <a:srgbClr val="E94D54"/>
          </a:solidFill>
        </p:grpSpPr>
        <p:sp>
          <p:nvSpPr>
            <p:cNvPr id="4138" name="Rectangle 4137">
              <a:extLst>
                <a:ext uri="{FF2B5EF4-FFF2-40B4-BE49-F238E27FC236}">
                  <a16:creationId xmlns:a16="http://schemas.microsoft.com/office/drawing/2014/main" id="{F8980F6E-24BC-0F8F-3606-B15BA3DC1719}"/>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9" name="TextBox 4138">
              <a:extLst>
                <a:ext uri="{FF2B5EF4-FFF2-40B4-BE49-F238E27FC236}">
                  <a16:creationId xmlns:a16="http://schemas.microsoft.com/office/drawing/2014/main" id="{D2507587-9976-A162-C9B2-5C3301739646}"/>
                </a:ext>
              </a:extLst>
            </p:cNvPr>
            <p:cNvSpPr txBox="1"/>
            <p:nvPr/>
          </p:nvSpPr>
          <p:spPr>
            <a:xfrm>
              <a:off x="3656632" y="2429473"/>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4140" name="Group 4139">
            <a:extLst>
              <a:ext uri="{FF2B5EF4-FFF2-40B4-BE49-F238E27FC236}">
                <a16:creationId xmlns:a16="http://schemas.microsoft.com/office/drawing/2014/main" id="{45CE7104-21F3-9F20-52BF-93B8B5BC7347}"/>
              </a:ext>
            </a:extLst>
          </p:cNvPr>
          <p:cNvGrpSpPr/>
          <p:nvPr/>
        </p:nvGrpSpPr>
        <p:grpSpPr>
          <a:xfrm>
            <a:off x="9148117" y="4271870"/>
            <a:ext cx="2392063" cy="1715647"/>
            <a:chOff x="3455529" y="1715218"/>
            <a:chExt cx="2392063" cy="2016970"/>
          </a:xfrm>
          <a:solidFill>
            <a:srgbClr val="E94D54"/>
          </a:solidFill>
        </p:grpSpPr>
        <p:sp>
          <p:nvSpPr>
            <p:cNvPr id="4141" name="Rectangle 4140">
              <a:extLst>
                <a:ext uri="{FF2B5EF4-FFF2-40B4-BE49-F238E27FC236}">
                  <a16:creationId xmlns:a16="http://schemas.microsoft.com/office/drawing/2014/main" id="{D08B2D1F-38B7-F45B-11BE-FB59C49068F4}"/>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42" name="TextBox 4141">
              <a:extLst>
                <a:ext uri="{FF2B5EF4-FFF2-40B4-BE49-F238E27FC236}">
                  <a16:creationId xmlns:a16="http://schemas.microsoft.com/office/drawing/2014/main" id="{0FE9CCA2-96F0-431A-0D35-7300A6373E9F}"/>
                </a:ext>
              </a:extLst>
            </p:cNvPr>
            <p:cNvSpPr txBox="1"/>
            <p:nvPr/>
          </p:nvSpPr>
          <p:spPr>
            <a:xfrm>
              <a:off x="3656632" y="2423606"/>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Tree>
    <p:extLst>
      <p:ext uri="{BB962C8B-B14F-4D97-AF65-F5344CB8AC3E}">
        <p14:creationId xmlns:p14="http://schemas.microsoft.com/office/powerpoint/2010/main" val="2765129840"/>
      </p:ext>
    </p:extLst>
  </p:cSld>
  <p:clrMapOvr>
    <a:masterClrMapping/>
  </p:clrMapOvr>
  <p:transition advClick="0">
    <p:sndAc>
      <p:end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3" name="Picture 4142" descr="A picture containing text, dark, watching, lit&#10;&#10;Description automatically generated">
            <a:extLst>
              <a:ext uri="{FF2B5EF4-FFF2-40B4-BE49-F238E27FC236}">
                <a16:creationId xmlns:a16="http://schemas.microsoft.com/office/drawing/2014/main" id="{95A6ED0A-460E-0771-E63E-97DF872E219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grpSp>
        <p:nvGrpSpPr>
          <p:cNvPr id="2" name="Group 1">
            <a:extLst>
              <a:ext uri="{FF2B5EF4-FFF2-40B4-BE49-F238E27FC236}">
                <a16:creationId xmlns:a16="http://schemas.microsoft.com/office/drawing/2014/main" id="{1232055B-95C4-CAC3-6983-CC24C1FCF135}"/>
              </a:ext>
            </a:extLst>
          </p:cNvPr>
          <p:cNvGrpSpPr/>
          <p:nvPr/>
        </p:nvGrpSpPr>
        <p:grpSpPr>
          <a:xfrm>
            <a:off x="613718" y="2434106"/>
            <a:ext cx="2392063" cy="1715647"/>
            <a:chOff x="3455529" y="1715218"/>
            <a:chExt cx="2392063" cy="2016970"/>
          </a:xfrm>
        </p:grpSpPr>
        <p:sp>
          <p:nvSpPr>
            <p:cNvPr id="9" name="Rectangle 8">
              <a:extLst>
                <a:ext uri="{FF2B5EF4-FFF2-40B4-BE49-F238E27FC236}">
                  <a16:creationId xmlns:a16="http://schemas.microsoft.com/office/drawing/2014/main" id="{457EEDC6-727B-1626-A618-660FB9C0D98B}"/>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0" name="TextBox 9">
              <a:extLst>
                <a:ext uri="{FF2B5EF4-FFF2-40B4-BE49-F238E27FC236}">
                  <a16:creationId xmlns:a16="http://schemas.microsoft.com/office/drawing/2014/main" id="{4E593112-0818-76F9-EF23-DF7AEB692A81}"/>
                </a:ext>
              </a:extLst>
            </p:cNvPr>
            <p:cNvSpPr txBox="1"/>
            <p:nvPr/>
          </p:nvSpPr>
          <p:spPr>
            <a:xfrm>
              <a:off x="3493632" y="2018128"/>
              <a:ext cx="2344994"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available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 Dorset</a:t>
              </a:r>
            </a:p>
          </p:txBody>
        </p:sp>
      </p:grpSp>
      <p:grpSp>
        <p:nvGrpSpPr>
          <p:cNvPr id="11" name="Group 10">
            <a:extLst>
              <a:ext uri="{FF2B5EF4-FFF2-40B4-BE49-F238E27FC236}">
                <a16:creationId xmlns:a16="http://schemas.microsoft.com/office/drawing/2014/main" id="{F2519187-57FE-4D27-BF66-F9140B6EFAD6}"/>
              </a:ext>
            </a:extLst>
          </p:cNvPr>
          <p:cNvGrpSpPr/>
          <p:nvPr/>
        </p:nvGrpSpPr>
        <p:grpSpPr>
          <a:xfrm>
            <a:off x="613718" y="4271870"/>
            <a:ext cx="2392063" cy="1715647"/>
            <a:chOff x="3455529" y="1715218"/>
            <a:chExt cx="2392063" cy="2016970"/>
          </a:xfrm>
        </p:grpSpPr>
        <p:sp>
          <p:nvSpPr>
            <p:cNvPr id="12" name="Rectangle 11">
              <a:extLst>
                <a:ext uri="{FF2B5EF4-FFF2-40B4-BE49-F238E27FC236}">
                  <a16:creationId xmlns:a16="http://schemas.microsoft.com/office/drawing/2014/main" id="{1C317533-703F-A59D-73B3-B207683AB58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3" name="TextBox 12">
              <a:extLst>
                <a:ext uri="{FF2B5EF4-FFF2-40B4-BE49-F238E27FC236}">
                  <a16:creationId xmlns:a16="http://schemas.microsoft.com/office/drawing/2014/main" id="{20FFBCB2-F434-A78D-EED3-2CED603DA628}"/>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2434106"/>
            <a:ext cx="2392063" cy="1715647"/>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018690"/>
              <a:ext cx="2017059"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86277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340951" y="1585557"/>
            <a:ext cx="10291190" cy="742062"/>
          </a:xfrm>
          <a:noFill/>
          <a:ln w="63500">
            <a:noFill/>
            <a:miter lim="800000"/>
            <a:headEnd/>
            <a:tailEnd/>
          </a:ln>
        </p:spPr>
        <p:txBody>
          <a:bodyPr>
            <a:normAutofit fontScale="90000"/>
          </a:bodyPr>
          <a:lstStyle/>
          <a:p>
            <a:pPr eaLnBrk="1" hangingPunct="1">
              <a:lnSpc>
                <a:spcPct val="100000"/>
              </a:lnSpc>
            </a:pPr>
            <a:r>
              <a:rPr lang="en-GB" altLang="en-US" sz="2400" dirty="0">
                <a:latin typeface="Lato" panose="020F0502020204030203" pitchFamily="34" charset="0"/>
                <a:ea typeface="Lato" panose="020F0502020204030203" pitchFamily="34" charset="0"/>
                <a:cs typeface="Lato" panose="020F0502020204030203" pitchFamily="34" charset="0"/>
              </a:rPr>
              <a:t>Apply your understanding of the keywords you learnt earlier and explain how they create or reduce opportunities for you when you come to applying for a role.</a:t>
            </a:r>
            <a:endPar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and their impact on me</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63" name="Group 62">
            <a:extLst>
              <a:ext uri="{FF2B5EF4-FFF2-40B4-BE49-F238E27FC236}">
                <a16:creationId xmlns:a16="http://schemas.microsoft.com/office/drawing/2014/main" id="{D84CAF8F-210B-EF66-56A6-865DE95E7114}"/>
              </a:ext>
            </a:extLst>
          </p:cNvPr>
          <p:cNvGrpSpPr/>
          <p:nvPr/>
        </p:nvGrpSpPr>
        <p:grpSpPr>
          <a:xfrm>
            <a:off x="3455529" y="4271870"/>
            <a:ext cx="2392063" cy="1715647"/>
            <a:chOff x="3455529" y="1715218"/>
            <a:chExt cx="2392063" cy="2016970"/>
          </a:xfrm>
        </p:grpSpPr>
        <p:sp>
          <p:nvSpPr>
            <p:cNvPr id="4096" name="Rectangle 4095">
              <a:extLst>
                <a:ext uri="{FF2B5EF4-FFF2-40B4-BE49-F238E27FC236}">
                  <a16:creationId xmlns:a16="http://schemas.microsoft.com/office/drawing/2014/main" id="{1F611063-DAA6-0E25-EC94-7F7DD01E95E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97" name="TextBox 4096">
              <a:extLst>
                <a:ext uri="{FF2B5EF4-FFF2-40B4-BE49-F238E27FC236}">
                  <a16:creationId xmlns:a16="http://schemas.microsoft.com/office/drawing/2014/main" id="{DD421E20-34D6-ED8C-D6FE-B7620AD83198}"/>
                </a:ext>
              </a:extLst>
            </p:cNvPr>
            <p:cNvSpPr txBox="1"/>
            <p:nvPr/>
          </p:nvSpPr>
          <p:spPr>
            <a:xfrm>
              <a:off x="3560563" y="1960712"/>
              <a:ext cx="2209196" cy="1411146"/>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C0F8F547-D761-D96D-5117-B42A7B8F4D65}"/>
              </a:ext>
            </a:extLst>
          </p:cNvPr>
          <p:cNvGrpSpPr/>
          <p:nvPr/>
        </p:nvGrpSpPr>
        <p:grpSpPr>
          <a:xfrm>
            <a:off x="6306306" y="2434106"/>
            <a:ext cx="2392063" cy="1715647"/>
            <a:chOff x="3455529" y="1715218"/>
            <a:chExt cx="2392063" cy="2016970"/>
          </a:xfrm>
        </p:grpSpPr>
        <p:sp>
          <p:nvSpPr>
            <p:cNvPr id="16" name="Rectangle 15">
              <a:extLst>
                <a:ext uri="{FF2B5EF4-FFF2-40B4-BE49-F238E27FC236}">
                  <a16:creationId xmlns:a16="http://schemas.microsoft.com/office/drawing/2014/main" id="{4648CA21-902F-3694-A3DB-2BED5155427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7" name="TextBox 16">
              <a:extLst>
                <a:ext uri="{FF2B5EF4-FFF2-40B4-BE49-F238E27FC236}">
                  <a16:creationId xmlns:a16="http://schemas.microsoft.com/office/drawing/2014/main" id="{DFAE895E-26CE-7524-BDCC-E0AC1335E8B3}"/>
                </a:ext>
              </a:extLst>
            </p:cNvPr>
            <p:cNvSpPr txBox="1"/>
            <p:nvPr/>
          </p:nvSpPr>
          <p:spPr>
            <a:xfrm>
              <a:off x="3455530" y="2123537"/>
              <a:ext cx="2392062"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dirty="0">
                  <a:solidFill>
                    <a:schemeClr val="bg1"/>
                  </a:solidFill>
                </a:rPr>
                <a:t>a</a:t>
              </a:r>
              <a:r>
                <a:rPr lang="en-US" altLang="en-US" sz="1800" dirty="0">
                  <a:solidFill>
                    <a:schemeClr val="bg1"/>
                  </a:solidFill>
                </a:rPr>
                <a:t>nd abilities to</a:t>
              </a:r>
            </a:p>
            <a:p>
              <a:pPr algn="ctr" eaLnBrk="1" hangingPunct="1">
                <a:spcBef>
                  <a:spcPct val="0"/>
                </a:spcBef>
                <a:buFontTx/>
                <a:buNone/>
              </a:pPr>
              <a:r>
                <a:rPr lang="en-US" altLang="en-US" dirty="0">
                  <a:solidFill>
                    <a:schemeClr val="bg1"/>
                  </a:solidFill>
                </a:rPr>
                <a:t>h</a:t>
              </a:r>
              <a:r>
                <a:rPr lang="en-US" altLang="en-US" sz="1800" dirty="0">
                  <a:solidFill>
                    <a:schemeClr val="bg1"/>
                  </a:solidFill>
                </a:rPr>
                <a:t>ave a job or career</a:t>
              </a:r>
            </a:p>
          </p:txBody>
        </p:sp>
      </p:grpSp>
      <p:grpSp>
        <p:nvGrpSpPr>
          <p:cNvPr id="18" name="Group 17">
            <a:extLst>
              <a:ext uri="{FF2B5EF4-FFF2-40B4-BE49-F238E27FC236}">
                <a16:creationId xmlns:a16="http://schemas.microsoft.com/office/drawing/2014/main" id="{6DF2F69B-CB60-A561-A181-51951A347E76}"/>
              </a:ext>
            </a:extLst>
          </p:cNvPr>
          <p:cNvGrpSpPr/>
          <p:nvPr/>
        </p:nvGrpSpPr>
        <p:grpSpPr>
          <a:xfrm>
            <a:off x="6306306" y="4271870"/>
            <a:ext cx="2392063" cy="1715647"/>
            <a:chOff x="3455529" y="1715218"/>
            <a:chExt cx="2392063" cy="2016970"/>
          </a:xfrm>
        </p:grpSpPr>
        <p:sp>
          <p:nvSpPr>
            <p:cNvPr id="19" name="Rectangle 18">
              <a:extLst>
                <a:ext uri="{FF2B5EF4-FFF2-40B4-BE49-F238E27FC236}">
                  <a16:creationId xmlns:a16="http://schemas.microsoft.com/office/drawing/2014/main" id="{8310103B-F8DD-DC21-A8A1-29A01BC8ECC1}"/>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0" name="TextBox 19">
              <a:extLst>
                <a:ext uri="{FF2B5EF4-FFF2-40B4-BE49-F238E27FC236}">
                  <a16:creationId xmlns:a16="http://schemas.microsoft.com/office/drawing/2014/main" id="{0FB7EBF6-40D7-B863-68D3-974A35FC9FB9}"/>
                </a:ext>
              </a:extLst>
            </p:cNvPr>
            <p:cNvSpPr txBox="1"/>
            <p:nvPr/>
          </p:nvSpPr>
          <p:spPr>
            <a:xfrm>
              <a:off x="3493634" y="1828196"/>
              <a:ext cx="2353958" cy="1736795"/>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21" name="Group 20">
            <a:extLst>
              <a:ext uri="{FF2B5EF4-FFF2-40B4-BE49-F238E27FC236}">
                <a16:creationId xmlns:a16="http://schemas.microsoft.com/office/drawing/2014/main" id="{D55FDCB6-A592-BA0E-9A6D-B7AC2BFF1C45}"/>
              </a:ext>
            </a:extLst>
          </p:cNvPr>
          <p:cNvGrpSpPr/>
          <p:nvPr/>
        </p:nvGrpSpPr>
        <p:grpSpPr>
          <a:xfrm>
            <a:off x="9148117" y="2434106"/>
            <a:ext cx="2392063" cy="1715647"/>
            <a:chOff x="3455529" y="1715218"/>
            <a:chExt cx="2392063" cy="2016970"/>
          </a:xfrm>
        </p:grpSpPr>
        <p:sp>
          <p:nvSpPr>
            <p:cNvPr id="22" name="Rectangle 21">
              <a:extLst>
                <a:ext uri="{FF2B5EF4-FFF2-40B4-BE49-F238E27FC236}">
                  <a16:creationId xmlns:a16="http://schemas.microsoft.com/office/drawing/2014/main" id="{27B069BE-5B0A-CA6E-A348-5B61096962D2}"/>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F673D19D-6DDB-5575-A5AE-FA7DE9544669}"/>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25" name="Group 24">
            <a:extLst>
              <a:ext uri="{FF2B5EF4-FFF2-40B4-BE49-F238E27FC236}">
                <a16:creationId xmlns:a16="http://schemas.microsoft.com/office/drawing/2014/main" id="{D17AFF24-1934-4296-F9E7-8203D92F6D1F}"/>
              </a:ext>
            </a:extLst>
          </p:cNvPr>
          <p:cNvGrpSpPr/>
          <p:nvPr/>
        </p:nvGrpSpPr>
        <p:grpSpPr>
          <a:xfrm>
            <a:off x="9148117" y="4271870"/>
            <a:ext cx="2392063" cy="1715647"/>
            <a:chOff x="3455529" y="1715218"/>
            <a:chExt cx="2392063" cy="2016970"/>
          </a:xfrm>
        </p:grpSpPr>
        <p:sp>
          <p:nvSpPr>
            <p:cNvPr id="26" name="Rectangle 25">
              <a:extLst>
                <a:ext uri="{FF2B5EF4-FFF2-40B4-BE49-F238E27FC236}">
                  <a16:creationId xmlns:a16="http://schemas.microsoft.com/office/drawing/2014/main" id="{5D6F14BC-2B30-0248-1962-966B52B1FBDF}"/>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C3B62143-05BB-D782-79FB-EF608C8E5FAE}"/>
                </a:ext>
              </a:extLst>
            </p:cNvPr>
            <p:cNvSpPr txBox="1"/>
            <p:nvPr/>
          </p:nvSpPr>
          <p:spPr>
            <a:xfrm>
              <a:off x="3656632" y="2244782"/>
              <a:ext cx="2017059" cy="75984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122" name="Group 4121">
            <a:extLst>
              <a:ext uri="{FF2B5EF4-FFF2-40B4-BE49-F238E27FC236}">
                <a16:creationId xmlns:a16="http://schemas.microsoft.com/office/drawing/2014/main" id="{8513F697-E901-5E91-610F-6D9FD77F2F52}"/>
              </a:ext>
            </a:extLst>
          </p:cNvPr>
          <p:cNvGrpSpPr/>
          <p:nvPr/>
        </p:nvGrpSpPr>
        <p:grpSpPr>
          <a:xfrm>
            <a:off x="613718" y="4271870"/>
            <a:ext cx="2392063" cy="1715647"/>
            <a:chOff x="3455529" y="1715218"/>
            <a:chExt cx="2392063" cy="2016970"/>
          </a:xfrm>
          <a:solidFill>
            <a:srgbClr val="E94D54"/>
          </a:solidFill>
        </p:grpSpPr>
        <p:sp>
          <p:nvSpPr>
            <p:cNvPr id="4123" name="Rectangle 4122">
              <a:extLst>
                <a:ext uri="{FF2B5EF4-FFF2-40B4-BE49-F238E27FC236}">
                  <a16:creationId xmlns:a16="http://schemas.microsoft.com/office/drawing/2014/main" id="{1911A95C-8496-B2FF-00F0-0B95EB09E239}"/>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24" name="TextBox 4123">
              <a:extLst>
                <a:ext uri="{FF2B5EF4-FFF2-40B4-BE49-F238E27FC236}">
                  <a16:creationId xmlns:a16="http://schemas.microsoft.com/office/drawing/2014/main" id="{DF17D51F-6E7B-400D-C286-6599DEAD4DEC}"/>
                </a:ext>
              </a:extLst>
            </p:cNvPr>
            <p:cNvSpPr txBox="1"/>
            <p:nvPr/>
          </p:nvSpPr>
          <p:spPr>
            <a:xfrm>
              <a:off x="3656632" y="2433988"/>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4128" name="Group 4127">
            <a:extLst>
              <a:ext uri="{FF2B5EF4-FFF2-40B4-BE49-F238E27FC236}">
                <a16:creationId xmlns:a16="http://schemas.microsoft.com/office/drawing/2014/main" id="{A75EED57-0547-BA93-A87F-C3D8B4444BF9}"/>
              </a:ext>
            </a:extLst>
          </p:cNvPr>
          <p:cNvGrpSpPr/>
          <p:nvPr/>
        </p:nvGrpSpPr>
        <p:grpSpPr>
          <a:xfrm>
            <a:off x="3455529" y="4271870"/>
            <a:ext cx="2392063" cy="1715647"/>
            <a:chOff x="3455529" y="1715218"/>
            <a:chExt cx="2392063" cy="2016970"/>
          </a:xfrm>
          <a:solidFill>
            <a:srgbClr val="E94D54"/>
          </a:solidFill>
        </p:grpSpPr>
        <p:sp>
          <p:nvSpPr>
            <p:cNvPr id="4129" name="Rectangle 4128">
              <a:extLst>
                <a:ext uri="{FF2B5EF4-FFF2-40B4-BE49-F238E27FC236}">
                  <a16:creationId xmlns:a16="http://schemas.microsoft.com/office/drawing/2014/main" id="{4DD1CCC2-FFF5-7646-ED62-D0734E22030A}"/>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0" name="TextBox 4129">
              <a:extLst>
                <a:ext uri="{FF2B5EF4-FFF2-40B4-BE49-F238E27FC236}">
                  <a16:creationId xmlns:a16="http://schemas.microsoft.com/office/drawing/2014/main" id="{60569EAF-0BD9-E662-E0DE-A009582EDC41}"/>
                </a:ext>
              </a:extLst>
            </p:cNvPr>
            <p:cNvSpPr txBox="1"/>
            <p:nvPr/>
          </p:nvSpPr>
          <p:spPr>
            <a:xfrm>
              <a:off x="3560563" y="2433988"/>
              <a:ext cx="2209196"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4131" name="Group 4130">
            <a:extLst>
              <a:ext uri="{FF2B5EF4-FFF2-40B4-BE49-F238E27FC236}">
                <a16:creationId xmlns:a16="http://schemas.microsoft.com/office/drawing/2014/main" id="{14993682-3363-4000-32F1-A53F16E7DD09}"/>
              </a:ext>
            </a:extLst>
          </p:cNvPr>
          <p:cNvGrpSpPr/>
          <p:nvPr/>
        </p:nvGrpSpPr>
        <p:grpSpPr>
          <a:xfrm>
            <a:off x="6306306" y="2434106"/>
            <a:ext cx="2392063" cy="1715647"/>
            <a:chOff x="3455529" y="1715218"/>
            <a:chExt cx="2392063" cy="2016970"/>
          </a:xfrm>
          <a:solidFill>
            <a:srgbClr val="E94D54"/>
          </a:solidFill>
        </p:grpSpPr>
        <p:sp>
          <p:nvSpPr>
            <p:cNvPr id="4132" name="Rectangle 4131">
              <a:extLst>
                <a:ext uri="{FF2B5EF4-FFF2-40B4-BE49-F238E27FC236}">
                  <a16:creationId xmlns:a16="http://schemas.microsoft.com/office/drawing/2014/main" id="{E9C72C7F-1F2B-8428-AAC5-2AA621F48E20}"/>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3" name="TextBox 4132">
              <a:extLst>
                <a:ext uri="{FF2B5EF4-FFF2-40B4-BE49-F238E27FC236}">
                  <a16:creationId xmlns:a16="http://schemas.microsoft.com/office/drawing/2014/main" id="{4EEECB2D-DD18-F3AF-4274-F2380FB41302}"/>
                </a:ext>
              </a:extLst>
            </p:cNvPr>
            <p:cNvSpPr txBox="1"/>
            <p:nvPr/>
          </p:nvSpPr>
          <p:spPr>
            <a:xfrm>
              <a:off x="3455530" y="2450649"/>
              <a:ext cx="2392062"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4134" name="Group 4133">
            <a:extLst>
              <a:ext uri="{FF2B5EF4-FFF2-40B4-BE49-F238E27FC236}">
                <a16:creationId xmlns:a16="http://schemas.microsoft.com/office/drawing/2014/main" id="{3B5AC884-6C84-6475-B98C-A1976593D1A5}"/>
              </a:ext>
            </a:extLst>
          </p:cNvPr>
          <p:cNvGrpSpPr/>
          <p:nvPr/>
        </p:nvGrpSpPr>
        <p:grpSpPr>
          <a:xfrm>
            <a:off x="6306306" y="4271870"/>
            <a:ext cx="2392063" cy="1715647"/>
            <a:chOff x="3455529" y="1715218"/>
            <a:chExt cx="2392063" cy="2016970"/>
          </a:xfrm>
          <a:solidFill>
            <a:srgbClr val="E94D54"/>
          </a:solidFill>
        </p:grpSpPr>
        <p:sp>
          <p:nvSpPr>
            <p:cNvPr id="4135" name="Rectangle 4134">
              <a:extLst>
                <a:ext uri="{FF2B5EF4-FFF2-40B4-BE49-F238E27FC236}">
                  <a16:creationId xmlns:a16="http://schemas.microsoft.com/office/drawing/2014/main" id="{F90AE5B3-A497-B8A7-14C1-083D79A39911}"/>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6" name="TextBox 4135">
              <a:extLst>
                <a:ext uri="{FF2B5EF4-FFF2-40B4-BE49-F238E27FC236}">
                  <a16:creationId xmlns:a16="http://schemas.microsoft.com/office/drawing/2014/main" id="{18DA9546-3C92-EEA4-AA41-5FC115C6EA81}"/>
                </a:ext>
              </a:extLst>
            </p:cNvPr>
            <p:cNvSpPr txBox="1"/>
            <p:nvPr/>
          </p:nvSpPr>
          <p:spPr>
            <a:xfrm>
              <a:off x="3493634" y="2425986"/>
              <a:ext cx="2353958"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4137" name="Group 4136">
            <a:extLst>
              <a:ext uri="{FF2B5EF4-FFF2-40B4-BE49-F238E27FC236}">
                <a16:creationId xmlns:a16="http://schemas.microsoft.com/office/drawing/2014/main" id="{E7C3348F-D675-9C8F-0E2E-50562C0AB520}"/>
              </a:ext>
            </a:extLst>
          </p:cNvPr>
          <p:cNvGrpSpPr/>
          <p:nvPr/>
        </p:nvGrpSpPr>
        <p:grpSpPr>
          <a:xfrm>
            <a:off x="9148117" y="2434106"/>
            <a:ext cx="2392063" cy="1715647"/>
            <a:chOff x="3455529" y="1715218"/>
            <a:chExt cx="2392063" cy="2016970"/>
          </a:xfrm>
          <a:solidFill>
            <a:srgbClr val="E94D54"/>
          </a:solidFill>
        </p:grpSpPr>
        <p:sp>
          <p:nvSpPr>
            <p:cNvPr id="4138" name="Rectangle 4137">
              <a:extLst>
                <a:ext uri="{FF2B5EF4-FFF2-40B4-BE49-F238E27FC236}">
                  <a16:creationId xmlns:a16="http://schemas.microsoft.com/office/drawing/2014/main" id="{F8980F6E-24BC-0F8F-3606-B15BA3DC1719}"/>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9" name="TextBox 4138">
              <a:extLst>
                <a:ext uri="{FF2B5EF4-FFF2-40B4-BE49-F238E27FC236}">
                  <a16:creationId xmlns:a16="http://schemas.microsoft.com/office/drawing/2014/main" id="{D2507587-9976-A162-C9B2-5C3301739646}"/>
                </a:ext>
              </a:extLst>
            </p:cNvPr>
            <p:cNvSpPr txBox="1"/>
            <p:nvPr/>
          </p:nvSpPr>
          <p:spPr>
            <a:xfrm>
              <a:off x="3656632" y="2429473"/>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4140" name="Group 4139">
            <a:extLst>
              <a:ext uri="{FF2B5EF4-FFF2-40B4-BE49-F238E27FC236}">
                <a16:creationId xmlns:a16="http://schemas.microsoft.com/office/drawing/2014/main" id="{45CE7104-21F3-9F20-52BF-93B8B5BC7347}"/>
              </a:ext>
            </a:extLst>
          </p:cNvPr>
          <p:cNvGrpSpPr/>
          <p:nvPr/>
        </p:nvGrpSpPr>
        <p:grpSpPr>
          <a:xfrm>
            <a:off x="9148117" y="4271870"/>
            <a:ext cx="2392063" cy="1715647"/>
            <a:chOff x="3455529" y="1715218"/>
            <a:chExt cx="2392063" cy="2016970"/>
          </a:xfrm>
          <a:solidFill>
            <a:srgbClr val="E94D54"/>
          </a:solidFill>
        </p:grpSpPr>
        <p:sp>
          <p:nvSpPr>
            <p:cNvPr id="4141" name="Rectangle 4140">
              <a:extLst>
                <a:ext uri="{FF2B5EF4-FFF2-40B4-BE49-F238E27FC236}">
                  <a16:creationId xmlns:a16="http://schemas.microsoft.com/office/drawing/2014/main" id="{D08B2D1F-38B7-F45B-11BE-FB59C49068F4}"/>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42" name="TextBox 4141">
              <a:extLst>
                <a:ext uri="{FF2B5EF4-FFF2-40B4-BE49-F238E27FC236}">
                  <a16:creationId xmlns:a16="http://schemas.microsoft.com/office/drawing/2014/main" id="{0FE9CCA2-96F0-431A-0D35-7300A6373E9F}"/>
                </a:ext>
              </a:extLst>
            </p:cNvPr>
            <p:cNvSpPr txBox="1"/>
            <p:nvPr/>
          </p:nvSpPr>
          <p:spPr>
            <a:xfrm>
              <a:off x="3656632" y="2423606"/>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Tree>
    <p:extLst>
      <p:ext uri="{BB962C8B-B14F-4D97-AF65-F5344CB8AC3E}">
        <p14:creationId xmlns:p14="http://schemas.microsoft.com/office/powerpoint/2010/main" val="4147620619"/>
      </p:ext>
    </p:extLst>
  </p:cSld>
  <p:clrMapOvr>
    <a:masterClrMapping/>
  </p:clrMapOvr>
  <p:transition advClick="0">
    <p:sndAc>
      <p:end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3" name="Picture 4142" descr="A picture containing text, dark, watching, lit&#10;&#10;Description automatically generated">
            <a:extLst>
              <a:ext uri="{FF2B5EF4-FFF2-40B4-BE49-F238E27FC236}">
                <a16:creationId xmlns:a16="http://schemas.microsoft.com/office/drawing/2014/main" id="{95A6ED0A-460E-0771-E63E-97DF872E219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grpSp>
        <p:nvGrpSpPr>
          <p:cNvPr id="2" name="Group 1">
            <a:extLst>
              <a:ext uri="{FF2B5EF4-FFF2-40B4-BE49-F238E27FC236}">
                <a16:creationId xmlns:a16="http://schemas.microsoft.com/office/drawing/2014/main" id="{1232055B-95C4-CAC3-6983-CC24C1FCF135}"/>
              </a:ext>
            </a:extLst>
          </p:cNvPr>
          <p:cNvGrpSpPr/>
          <p:nvPr/>
        </p:nvGrpSpPr>
        <p:grpSpPr>
          <a:xfrm>
            <a:off x="613718" y="2434106"/>
            <a:ext cx="2392063" cy="1715647"/>
            <a:chOff x="3455529" y="1715218"/>
            <a:chExt cx="2392063" cy="2016970"/>
          </a:xfrm>
        </p:grpSpPr>
        <p:sp>
          <p:nvSpPr>
            <p:cNvPr id="9" name="Rectangle 8">
              <a:extLst>
                <a:ext uri="{FF2B5EF4-FFF2-40B4-BE49-F238E27FC236}">
                  <a16:creationId xmlns:a16="http://schemas.microsoft.com/office/drawing/2014/main" id="{457EEDC6-727B-1626-A618-660FB9C0D98B}"/>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0" name="TextBox 9">
              <a:extLst>
                <a:ext uri="{FF2B5EF4-FFF2-40B4-BE49-F238E27FC236}">
                  <a16:creationId xmlns:a16="http://schemas.microsoft.com/office/drawing/2014/main" id="{4E593112-0818-76F9-EF23-DF7AEB692A81}"/>
                </a:ext>
              </a:extLst>
            </p:cNvPr>
            <p:cNvSpPr txBox="1"/>
            <p:nvPr/>
          </p:nvSpPr>
          <p:spPr>
            <a:xfrm>
              <a:off x="3493632" y="2018128"/>
              <a:ext cx="2344994"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available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 Dorset</a:t>
              </a:r>
            </a:p>
          </p:txBody>
        </p:sp>
      </p:grpSp>
      <p:grpSp>
        <p:nvGrpSpPr>
          <p:cNvPr id="11" name="Group 10">
            <a:extLst>
              <a:ext uri="{FF2B5EF4-FFF2-40B4-BE49-F238E27FC236}">
                <a16:creationId xmlns:a16="http://schemas.microsoft.com/office/drawing/2014/main" id="{F2519187-57FE-4D27-BF66-F9140B6EFAD6}"/>
              </a:ext>
            </a:extLst>
          </p:cNvPr>
          <p:cNvGrpSpPr/>
          <p:nvPr/>
        </p:nvGrpSpPr>
        <p:grpSpPr>
          <a:xfrm>
            <a:off x="613718" y="4271870"/>
            <a:ext cx="2392063" cy="1715647"/>
            <a:chOff x="3455529" y="1715218"/>
            <a:chExt cx="2392063" cy="2016970"/>
          </a:xfrm>
        </p:grpSpPr>
        <p:sp>
          <p:nvSpPr>
            <p:cNvPr id="12" name="Rectangle 11">
              <a:extLst>
                <a:ext uri="{FF2B5EF4-FFF2-40B4-BE49-F238E27FC236}">
                  <a16:creationId xmlns:a16="http://schemas.microsoft.com/office/drawing/2014/main" id="{1C317533-703F-A59D-73B3-B207683AB58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3" name="TextBox 12">
              <a:extLst>
                <a:ext uri="{FF2B5EF4-FFF2-40B4-BE49-F238E27FC236}">
                  <a16:creationId xmlns:a16="http://schemas.microsoft.com/office/drawing/2014/main" id="{20FFBCB2-F434-A78D-EED3-2CED603DA628}"/>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2434106"/>
            <a:ext cx="2392063" cy="1715647"/>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018690"/>
              <a:ext cx="2017059"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86277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340951" y="1585557"/>
            <a:ext cx="10291190" cy="742062"/>
          </a:xfrm>
          <a:noFill/>
          <a:ln w="63500">
            <a:noFill/>
            <a:miter lim="800000"/>
            <a:headEnd/>
            <a:tailEnd/>
          </a:ln>
        </p:spPr>
        <p:txBody>
          <a:bodyPr>
            <a:normAutofit fontScale="90000"/>
          </a:bodyPr>
          <a:lstStyle/>
          <a:p>
            <a:pPr eaLnBrk="1" hangingPunct="1">
              <a:lnSpc>
                <a:spcPct val="100000"/>
              </a:lnSpc>
            </a:pPr>
            <a:r>
              <a:rPr lang="en-GB" altLang="en-US" sz="2400" dirty="0">
                <a:latin typeface="Lato" panose="020F0502020204030203" pitchFamily="34" charset="0"/>
                <a:ea typeface="Lato" panose="020F0502020204030203" pitchFamily="34" charset="0"/>
                <a:cs typeface="Lato" panose="020F0502020204030203" pitchFamily="34" charset="0"/>
              </a:rPr>
              <a:t>Apply your understanding of the keywords you learnt earlier and explain how they create or reduce opportunities for you when you come to applying for a role.</a:t>
            </a:r>
            <a:endPar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and their impact on me</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63" name="Group 62">
            <a:extLst>
              <a:ext uri="{FF2B5EF4-FFF2-40B4-BE49-F238E27FC236}">
                <a16:creationId xmlns:a16="http://schemas.microsoft.com/office/drawing/2014/main" id="{D84CAF8F-210B-EF66-56A6-865DE95E7114}"/>
              </a:ext>
            </a:extLst>
          </p:cNvPr>
          <p:cNvGrpSpPr/>
          <p:nvPr/>
        </p:nvGrpSpPr>
        <p:grpSpPr>
          <a:xfrm>
            <a:off x="3455529" y="4271870"/>
            <a:ext cx="2392063" cy="1715647"/>
            <a:chOff x="3455529" y="1715218"/>
            <a:chExt cx="2392063" cy="2016970"/>
          </a:xfrm>
        </p:grpSpPr>
        <p:sp>
          <p:nvSpPr>
            <p:cNvPr id="4096" name="Rectangle 4095">
              <a:extLst>
                <a:ext uri="{FF2B5EF4-FFF2-40B4-BE49-F238E27FC236}">
                  <a16:creationId xmlns:a16="http://schemas.microsoft.com/office/drawing/2014/main" id="{1F611063-DAA6-0E25-EC94-7F7DD01E95E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97" name="TextBox 4096">
              <a:extLst>
                <a:ext uri="{FF2B5EF4-FFF2-40B4-BE49-F238E27FC236}">
                  <a16:creationId xmlns:a16="http://schemas.microsoft.com/office/drawing/2014/main" id="{DD421E20-34D6-ED8C-D6FE-B7620AD83198}"/>
                </a:ext>
              </a:extLst>
            </p:cNvPr>
            <p:cNvSpPr txBox="1"/>
            <p:nvPr/>
          </p:nvSpPr>
          <p:spPr>
            <a:xfrm>
              <a:off x="3560563" y="1960712"/>
              <a:ext cx="2209196" cy="1411146"/>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C0F8F547-D761-D96D-5117-B42A7B8F4D65}"/>
              </a:ext>
            </a:extLst>
          </p:cNvPr>
          <p:cNvGrpSpPr/>
          <p:nvPr/>
        </p:nvGrpSpPr>
        <p:grpSpPr>
          <a:xfrm>
            <a:off x="6306306" y="2434106"/>
            <a:ext cx="2392063" cy="1715647"/>
            <a:chOff x="3455529" y="1715218"/>
            <a:chExt cx="2392063" cy="2016970"/>
          </a:xfrm>
        </p:grpSpPr>
        <p:sp>
          <p:nvSpPr>
            <p:cNvPr id="16" name="Rectangle 15">
              <a:extLst>
                <a:ext uri="{FF2B5EF4-FFF2-40B4-BE49-F238E27FC236}">
                  <a16:creationId xmlns:a16="http://schemas.microsoft.com/office/drawing/2014/main" id="{4648CA21-902F-3694-A3DB-2BED5155427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7" name="TextBox 16">
              <a:extLst>
                <a:ext uri="{FF2B5EF4-FFF2-40B4-BE49-F238E27FC236}">
                  <a16:creationId xmlns:a16="http://schemas.microsoft.com/office/drawing/2014/main" id="{DFAE895E-26CE-7524-BDCC-E0AC1335E8B3}"/>
                </a:ext>
              </a:extLst>
            </p:cNvPr>
            <p:cNvSpPr txBox="1"/>
            <p:nvPr/>
          </p:nvSpPr>
          <p:spPr>
            <a:xfrm>
              <a:off x="3455530" y="2123537"/>
              <a:ext cx="2392062"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a</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career</a:t>
              </a:r>
            </a:p>
          </p:txBody>
        </p:sp>
      </p:grpSp>
      <p:grpSp>
        <p:nvGrpSpPr>
          <p:cNvPr id="18" name="Group 17">
            <a:extLst>
              <a:ext uri="{FF2B5EF4-FFF2-40B4-BE49-F238E27FC236}">
                <a16:creationId xmlns:a16="http://schemas.microsoft.com/office/drawing/2014/main" id="{6DF2F69B-CB60-A561-A181-51951A347E76}"/>
              </a:ext>
            </a:extLst>
          </p:cNvPr>
          <p:cNvGrpSpPr/>
          <p:nvPr/>
        </p:nvGrpSpPr>
        <p:grpSpPr>
          <a:xfrm>
            <a:off x="6306306" y="4271870"/>
            <a:ext cx="2392063" cy="1715647"/>
            <a:chOff x="3455529" y="1715218"/>
            <a:chExt cx="2392063" cy="2016970"/>
          </a:xfrm>
        </p:grpSpPr>
        <p:sp>
          <p:nvSpPr>
            <p:cNvPr id="19" name="Rectangle 18">
              <a:extLst>
                <a:ext uri="{FF2B5EF4-FFF2-40B4-BE49-F238E27FC236}">
                  <a16:creationId xmlns:a16="http://schemas.microsoft.com/office/drawing/2014/main" id="{8310103B-F8DD-DC21-A8A1-29A01BC8ECC1}"/>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0" name="TextBox 19">
              <a:extLst>
                <a:ext uri="{FF2B5EF4-FFF2-40B4-BE49-F238E27FC236}">
                  <a16:creationId xmlns:a16="http://schemas.microsoft.com/office/drawing/2014/main" id="{0FB7EBF6-40D7-B863-68D3-974A35FC9FB9}"/>
                </a:ext>
              </a:extLst>
            </p:cNvPr>
            <p:cNvSpPr txBox="1"/>
            <p:nvPr/>
          </p:nvSpPr>
          <p:spPr>
            <a:xfrm>
              <a:off x="3493634" y="1828196"/>
              <a:ext cx="2353958" cy="1736795"/>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21" name="Group 20">
            <a:extLst>
              <a:ext uri="{FF2B5EF4-FFF2-40B4-BE49-F238E27FC236}">
                <a16:creationId xmlns:a16="http://schemas.microsoft.com/office/drawing/2014/main" id="{D55FDCB6-A592-BA0E-9A6D-B7AC2BFF1C45}"/>
              </a:ext>
            </a:extLst>
          </p:cNvPr>
          <p:cNvGrpSpPr/>
          <p:nvPr/>
        </p:nvGrpSpPr>
        <p:grpSpPr>
          <a:xfrm>
            <a:off x="9148117" y="2434106"/>
            <a:ext cx="2392063" cy="1715647"/>
            <a:chOff x="3455529" y="1715218"/>
            <a:chExt cx="2392063" cy="2016970"/>
          </a:xfrm>
        </p:grpSpPr>
        <p:sp>
          <p:nvSpPr>
            <p:cNvPr id="22" name="Rectangle 21">
              <a:extLst>
                <a:ext uri="{FF2B5EF4-FFF2-40B4-BE49-F238E27FC236}">
                  <a16:creationId xmlns:a16="http://schemas.microsoft.com/office/drawing/2014/main" id="{27B069BE-5B0A-CA6E-A348-5B61096962D2}"/>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F673D19D-6DDB-5575-A5AE-FA7DE9544669}"/>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25" name="Group 24">
            <a:extLst>
              <a:ext uri="{FF2B5EF4-FFF2-40B4-BE49-F238E27FC236}">
                <a16:creationId xmlns:a16="http://schemas.microsoft.com/office/drawing/2014/main" id="{D17AFF24-1934-4296-F9E7-8203D92F6D1F}"/>
              </a:ext>
            </a:extLst>
          </p:cNvPr>
          <p:cNvGrpSpPr/>
          <p:nvPr/>
        </p:nvGrpSpPr>
        <p:grpSpPr>
          <a:xfrm>
            <a:off x="9148117" y="4271870"/>
            <a:ext cx="2392063" cy="1715647"/>
            <a:chOff x="3455529" y="1715218"/>
            <a:chExt cx="2392063" cy="2016970"/>
          </a:xfrm>
        </p:grpSpPr>
        <p:sp>
          <p:nvSpPr>
            <p:cNvPr id="26" name="Rectangle 25">
              <a:extLst>
                <a:ext uri="{FF2B5EF4-FFF2-40B4-BE49-F238E27FC236}">
                  <a16:creationId xmlns:a16="http://schemas.microsoft.com/office/drawing/2014/main" id="{5D6F14BC-2B30-0248-1962-966B52B1FBDF}"/>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C3B62143-05BB-D782-79FB-EF608C8E5FAE}"/>
                </a:ext>
              </a:extLst>
            </p:cNvPr>
            <p:cNvSpPr txBox="1"/>
            <p:nvPr/>
          </p:nvSpPr>
          <p:spPr>
            <a:xfrm>
              <a:off x="3656632" y="2244782"/>
              <a:ext cx="2017059" cy="75984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122" name="Group 4121">
            <a:extLst>
              <a:ext uri="{FF2B5EF4-FFF2-40B4-BE49-F238E27FC236}">
                <a16:creationId xmlns:a16="http://schemas.microsoft.com/office/drawing/2014/main" id="{8513F697-E901-5E91-610F-6D9FD77F2F52}"/>
              </a:ext>
            </a:extLst>
          </p:cNvPr>
          <p:cNvGrpSpPr/>
          <p:nvPr/>
        </p:nvGrpSpPr>
        <p:grpSpPr>
          <a:xfrm>
            <a:off x="613718" y="4271870"/>
            <a:ext cx="2392063" cy="1715647"/>
            <a:chOff x="3455529" y="1715218"/>
            <a:chExt cx="2392063" cy="2016970"/>
          </a:xfrm>
          <a:solidFill>
            <a:srgbClr val="E94D54"/>
          </a:solidFill>
        </p:grpSpPr>
        <p:sp>
          <p:nvSpPr>
            <p:cNvPr id="4123" name="Rectangle 4122">
              <a:extLst>
                <a:ext uri="{FF2B5EF4-FFF2-40B4-BE49-F238E27FC236}">
                  <a16:creationId xmlns:a16="http://schemas.microsoft.com/office/drawing/2014/main" id="{1911A95C-8496-B2FF-00F0-0B95EB09E239}"/>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24" name="TextBox 4123">
              <a:extLst>
                <a:ext uri="{FF2B5EF4-FFF2-40B4-BE49-F238E27FC236}">
                  <a16:creationId xmlns:a16="http://schemas.microsoft.com/office/drawing/2014/main" id="{DF17D51F-6E7B-400D-C286-6599DEAD4DEC}"/>
                </a:ext>
              </a:extLst>
            </p:cNvPr>
            <p:cNvSpPr txBox="1"/>
            <p:nvPr/>
          </p:nvSpPr>
          <p:spPr>
            <a:xfrm>
              <a:off x="3656632" y="2433988"/>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4128" name="Group 4127">
            <a:extLst>
              <a:ext uri="{FF2B5EF4-FFF2-40B4-BE49-F238E27FC236}">
                <a16:creationId xmlns:a16="http://schemas.microsoft.com/office/drawing/2014/main" id="{A75EED57-0547-BA93-A87F-C3D8B4444BF9}"/>
              </a:ext>
            </a:extLst>
          </p:cNvPr>
          <p:cNvGrpSpPr/>
          <p:nvPr/>
        </p:nvGrpSpPr>
        <p:grpSpPr>
          <a:xfrm>
            <a:off x="3455529" y="4271870"/>
            <a:ext cx="2392063" cy="1715647"/>
            <a:chOff x="3455529" y="1715218"/>
            <a:chExt cx="2392063" cy="2016970"/>
          </a:xfrm>
          <a:solidFill>
            <a:srgbClr val="E94D54"/>
          </a:solidFill>
        </p:grpSpPr>
        <p:sp>
          <p:nvSpPr>
            <p:cNvPr id="4129" name="Rectangle 4128">
              <a:extLst>
                <a:ext uri="{FF2B5EF4-FFF2-40B4-BE49-F238E27FC236}">
                  <a16:creationId xmlns:a16="http://schemas.microsoft.com/office/drawing/2014/main" id="{4DD1CCC2-FFF5-7646-ED62-D0734E22030A}"/>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0" name="TextBox 4129">
              <a:extLst>
                <a:ext uri="{FF2B5EF4-FFF2-40B4-BE49-F238E27FC236}">
                  <a16:creationId xmlns:a16="http://schemas.microsoft.com/office/drawing/2014/main" id="{60569EAF-0BD9-E662-E0DE-A009582EDC41}"/>
                </a:ext>
              </a:extLst>
            </p:cNvPr>
            <p:cNvSpPr txBox="1"/>
            <p:nvPr/>
          </p:nvSpPr>
          <p:spPr>
            <a:xfrm>
              <a:off x="3560563" y="2433988"/>
              <a:ext cx="2209196"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4134" name="Group 4133">
            <a:extLst>
              <a:ext uri="{FF2B5EF4-FFF2-40B4-BE49-F238E27FC236}">
                <a16:creationId xmlns:a16="http://schemas.microsoft.com/office/drawing/2014/main" id="{3B5AC884-6C84-6475-B98C-A1976593D1A5}"/>
              </a:ext>
            </a:extLst>
          </p:cNvPr>
          <p:cNvGrpSpPr/>
          <p:nvPr/>
        </p:nvGrpSpPr>
        <p:grpSpPr>
          <a:xfrm>
            <a:off x="6306306" y="4271870"/>
            <a:ext cx="2392063" cy="1715647"/>
            <a:chOff x="3455529" y="1715218"/>
            <a:chExt cx="2392063" cy="2016970"/>
          </a:xfrm>
          <a:solidFill>
            <a:srgbClr val="E94D54"/>
          </a:solidFill>
        </p:grpSpPr>
        <p:sp>
          <p:nvSpPr>
            <p:cNvPr id="4135" name="Rectangle 4134">
              <a:extLst>
                <a:ext uri="{FF2B5EF4-FFF2-40B4-BE49-F238E27FC236}">
                  <a16:creationId xmlns:a16="http://schemas.microsoft.com/office/drawing/2014/main" id="{F90AE5B3-A497-B8A7-14C1-083D79A39911}"/>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6" name="TextBox 4135">
              <a:extLst>
                <a:ext uri="{FF2B5EF4-FFF2-40B4-BE49-F238E27FC236}">
                  <a16:creationId xmlns:a16="http://schemas.microsoft.com/office/drawing/2014/main" id="{18DA9546-3C92-EEA4-AA41-5FC115C6EA81}"/>
                </a:ext>
              </a:extLst>
            </p:cNvPr>
            <p:cNvSpPr txBox="1"/>
            <p:nvPr/>
          </p:nvSpPr>
          <p:spPr>
            <a:xfrm>
              <a:off x="3493634" y="2425986"/>
              <a:ext cx="2353958"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4137" name="Group 4136">
            <a:extLst>
              <a:ext uri="{FF2B5EF4-FFF2-40B4-BE49-F238E27FC236}">
                <a16:creationId xmlns:a16="http://schemas.microsoft.com/office/drawing/2014/main" id="{E7C3348F-D675-9C8F-0E2E-50562C0AB520}"/>
              </a:ext>
            </a:extLst>
          </p:cNvPr>
          <p:cNvGrpSpPr/>
          <p:nvPr/>
        </p:nvGrpSpPr>
        <p:grpSpPr>
          <a:xfrm>
            <a:off x="9148117" y="2434106"/>
            <a:ext cx="2392063" cy="1715647"/>
            <a:chOff x="3455529" y="1715218"/>
            <a:chExt cx="2392063" cy="2016970"/>
          </a:xfrm>
          <a:solidFill>
            <a:srgbClr val="E94D54"/>
          </a:solidFill>
        </p:grpSpPr>
        <p:sp>
          <p:nvSpPr>
            <p:cNvPr id="4138" name="Rectangle 4137">
              <a:extLst>
                <a:ext uri="{FF2B5EF4-FFF2-40B4-BE49-F238E27FC236}">
                  <a16:creationId xmlns:a16="http://schemas.microsoft.com/office/drawing/2014/main" id="{F8980F6E-24BC-0F8F-3606-B15BA3DC1719}"/>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9" name="TextBox 4138">
              <a:extLst>
                <a:ext uri="{FF2B5EF4-FFF2-40B4-BE49-F238E27FC236}">
                  <a16:creationId xmlns:a16="http://schemas.microsoft.com/office/drawing/2014/main" id="{D2507587-9976-A162-C9B2-5C3301739646}"/>
                </a:ext>
              </a:extLst>
            </p:cNvPr>
            <p:cNvSpPr txBox="1"/>
            <p:nvPr/>
          </p:nvSpPr>
          <p:spPr>
            <a:xfrm>
              <a:off x="3656632" y="2429473"/>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4140" name="Group 4139">
            <a:extLst>
              <a:ext uri="{FF2B5EF4-FFF2-40B4-BE49-F238E27FC236}">
                <a16:creationId xmlns:a16="http://schemas.microsoft.com/office/drawing/2014/main" id="{45CE7104-21F3-9F20-52BF-93B8B5BC7347}"/>
              </a:ext>
            </a:extLst>
          </p:cNvPr>
          <p:cNvGrpSpPr/>
          <p:nvPr/>
        </p:nvGrpSpPr>
        <p:grpSpPr>
          <a:xfrm>
            <a:off x="9148117" y="4271870"/>
            <a:ext cx="2392063" cy="1715647"/>
            <a:chOff x="3455529" y="1715218"/>
            <a:chExt cx="2392063" cy="2016970"/>
          </a:xfrm>
          <a:solidFill>
            <a:srgbClr val="E94D54"/>
          </a:solidFill>
        </p:grpSpPr>
        <p:sp>
          <p:nvSpPr>
            <p:cNvPr id="4141" name="Rectangle 4140">
              <a:extLst>
                <a:ext uri="{FF2B5EF4-FFF2-40B4-BE49-F238E27FC236}">
                  <a16:creationId xmlns:a16="http://schemas.microsoft.com/office/drawing/2014/main" id="{D08B2D1F-38B7-F45B-11BE-FB59C49068F4}"/>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42" name="TextBox 4141">
              <a:extLst>
                <a:ext uri="{FF2B5EF4-FFF2-40B4-BE49-F238E27FC236}">
                  <a16:creationId xmlns:a16="http://schemas.microsoft.com/office/drawing/2014/main" id="{0FE9CCA2-96F0-431A-0D35-7300A6373E9F}"/>
                </a:ext>
              </a:extLst>
            </p:cNvPr>
            <p:cNvSpPr txBox="1"/>
            <p:nvPr/>
          </p:nvSpPr>
          <p:spPr>
            <a:xfrm>
              <a:off x="3656632" y="2423606"/>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Tree>
    <p:extLst>
      <p:ext uri="{BB962C8B-B14F-4D97-AF65-F5344CB8AC3E}">
        <p14:creationId xmlns:p14="http://schemas.microsoft.com/office/powerpoint/2010/main" val="3631380761"/>
      </p:ext>
    </p:extLst>
  </p:cSld>
  <p:clrMapOvr>
    <a:masterClrMapping/>
  </p:clrMapOvr>
  <p:transition advClick="0">
    <p:sndAc>
      <p:end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3" name="Picture 4142" descr="A picture containing text, dark, watching, lit&#10;&#10;Description automatically generated">
            <a:extLst>
              <a:ext uri="{FF2B5EF4-FFF2-40B4-BE49-F238E27FC236}">
                <a16:creationId xmlns:a16="http://schemas.microsoft.com/office/drawing/2014/main" id="{95A6ED0A-460E-0771-E63E-97DF872E219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grpSp>
        <p:nvGrpSpPr>
          <p:cNvPr id="2" name="Group 1">
            <a:extLst>
              <a:ext uri="{FF2B5EF4-FFF2-40B4-BE49-F238E27FC236}">
                <a16:creationId xmlns:a16="http://schemas.microsoft.com/office/drawing/2014/main" id="{1232055B-95C4-CAC3-6983-CC24C1FCF135}"/>
              </a:ext>
            </a:extLst>
          </p:cNvPr>
          <p:cNvGrpSpPr/>
          <p:nvPr/>
        </p:nvGrpSpPr>
        <p:grpSpPr>
          <a:xfrm>
            <a:off x="613718" y="2434106"/>
            <a:ext cx="2392063" cy="1715647"/>
            <a:chOff x="3455529" y="1715218"/>
            <a:chExt cx="2392063" cy="2016970"/>
          </a:xfrm>
        </p:grpSpPr>
        <p:sp>
          <p:nvSpPr>
            <p:cNvPr id="9" name="Rectangle 8">
              <a:extLst>
                <a:ext uri="{FF2B5EF4-FFF2-40B4-BE49-F238E27FC236}">
                  <a16:creationId xmlns:a16="http://schemas.microsoft.com/office/drawing/2014/main" id="{457EEDC6-727B-1626-A618-660FB9C0D98B}"/>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0" name="TextBox 9">
              <a:extLst>
                <a:ext uri="{FF2B5EF4-FFF2-40B4-BE49-F238E27FC236}">
                  <a16:creationId xmlns:a16="http://schemas.microsoft.com/office/drawing/2014/main" id="{4E593112-0818-76F9-EF23-DF7AEB692A81}"/>
                </a:ext>
              </a:extLst>
            </p:cNvPr>
            <p:cNvSpPr txBox="1"/>
            <p:nvPr/>
          </p:nvSpPr>
          <p:spPr>
            <a:xfrm>
              <a:off x="3493632" y="2018128"/>
              <a:ext cx="2344994"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available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 Dorset</a:t>
              </a:r>
            </a:p>
          </p:txBody>
        </p:sp>
      </p:grpSp>
      <p:grpSp>
        <p:nvGrpSpPr>
          <p:cNvPr id="11" name="Group 10">
            <a:extLst>
              <a:ext uri="{FF2B5EF4-FFF2-40B4-BE49-F238E27FC236}">
                <a16:creationId xmlns:a16="http://schemas.microsoft.com/office/drawing/2014/main" id="{F2519187-57FE-4D27-BF66-F9140B6EFAD6}"/>
              </a:ext>
            </a:extLst>
          </p:cNvPr>
          <p:cNvGrpSpPr/>
          <p:nvPr/>
        </p:nvGrpSpPr>
        <p:grpSpPr>
          <a:xfrm>
            <a:off x="613718" y="4271870"/>
            <a:ext cx="2392063" cy="1715647"/>
            <a:chOff x="3455529" y="1715218"/>
            <a:chExt cx="2392063" cy="2016970"/>
          </a:xfrm>
        </p:grpSpPr>
        <p:sp>
          <p:nvSpPr>
            <p:cNvPr id="12" name="Rectangle 11">
              <a:extLst>
                <a:ext uri="{FF2B5EF4-FFF2-40B4-BE49-F238E27FC236}">
                  <a16:creationId xmlns:a16="http://schemas.microsoft.com/office/drawing/2014/main" id="{1C317533-703F-A59D-73B3-B207683AB58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3" name="TextBox 12">
              <a:extLst>
                <a:ext uri="{FF2B5EF4-FFF2-40B4-BE49-F238E27FC236}">
                  <a16:creationId xmlns:a16="http://schemas.microsoft.com/office/drawing/2014/main" id="{20FFBCB2-F434-A78D-EED3-2CED603DA628}"/>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2434106"/>
            <a:ext cx="2392063" cy="1715647"/>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018690"/>
              <a:ext cx="2017059"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86277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340951" y="1585557"/>
            <a:ext cx="10291190" cy="742062"/>
          </a:xfrm>
          <a:noFill/>
          <a:ln w="63500">
            <a:noFill/>
            <a:miter lim="800000"/>
            <a:headEnd/>
            <a:tailEnd/>
          </a:ln>
        </p:spPr>
        <p:txBody>
          <a:bodyPr>
            <a:normAutofit fontScale="90000"/>
          </a:bodyPr>
          <a:lstStyle/>
          <a:p>
            <a:pPr eaLnBrk="1" hangingPunct="1">
              <a:lnSpc>
                <a:spcPct val="100000"/>
              </a:lnSpc>
            </a:pPr>
            <a:r>
              <a:rPr lang="en-GB" altLang="en-US" sz="2400" dirty="0">
                <a:latin typeface="Lato" panose="020F0502020204030203" pitchFamily="34" charset="0"/>
                <a:ea typeface="Lato" panose="020F0502020204030203" pitchFamily="34" charset="0"/>
                <a:cs typeface="Lato" panose="020F0502020204030203" pitchFamily="34" charset="0"/>
              </a:rPr>
              <a:t>Apply your understanding of the keywords you learnt earlier and explain how they create or reduce opportunities for you when you come to applying for a role.</a:t>
            </a:r>
            <a:endPar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and their impact on me</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63" name="Group 62">
            <a:extLst>
              <a:ext uri="{FF2B5EF4-FFF2-40B4-BE49-F238E27FC236}">
                <a16:creationId xmlns:a16="http://schemas.microsoft.com/office/drawing/2014/main" id="{D84CAF8F-210B-EF66-56A6-865DE95E7114}"/>
              </a:ext>
            </a:extLst>
          </p:cNvPr>
          <p:cNvGrpSpPr/>
          <p:nvPr/>
        </p:nvGrpSpPr>
        <p:grpSpPr>
          <a:xfrm>
            <a:off x="3455529" y="4271870"/>
            <a:ext cx="2392063" cy="1715647"/>
            <a:chOff x="3455529" y="1715218"/>
            <a:chExt cx="2392063" cy="2016970"/>
          </a:xfrm>
        </p:grpSpPr>
        <p:sp>
          <p:nvSpPr>
            <p:cNvPr id="4096" name="Rectangle 4095">
              <a:extLst>
                <a:ext uri="{FF2B5EF4-FFF2-40B4-BE49-F238E27FC236}">
                  <a16:creationId xmlns:a16="http://schemas.microsoft.com/office/drawing/2014/main" id="{1F611063-DAA6-0E25-EC94-7F7DD01E95E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97" name="TextBox 4096">
              <a:extLst>
                <a:ext uri="{FF2B5EF4-FFF2-40B4-BE49-F238E27FC236}">
                  <a16:creationId xmlns:a16="http://schemas.microsoft.com/office/drawing/2014/main" id="{DD421E20-34D6-ED8C-D6FE-B7620AD83198}"/>
                </a:ext>
              </a:extLst>
            </p:cNvPr>
            <p:cNvSpPr txBox="1"/>
            <p:nvPr/>
          </p:nvSpPr>
          <p:spPr>
            <a:xfrm>
              <a:off x="3560563" y="1960712"/>
              <a:ext cx="2209196" cy="1411146"/>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C0F8F547-D761-D96D-5117-B42A7B8F4D65}"/>
              </a:ext>
            </a:extLst>
          </p:cNvPr>
          <p:cNvGrpSpPr/>
          <p:nvPr/>
        </p:nvGrpSpPr>
        <p:grpSpPr>
          <a:xfrm>
            <a:off x="6306306" y="2434106"/>
            <a:ext cx="2392063" cy="1715647"/>
            <a:chOff x="3455529" y="1715218"/>
            <a:chExt cx="2392063" cy="2016970"/>
          </a:xfrm>
        </p:grpSpPr>
        <p:sp>
          <p:nvSpPr>
            <p:cNvPr id="16" name="Rectangle 15">
              <a:extLst>
                <a:ext uri="{FF2B5EF4-FFF2-40B4-BE49-F238E27FC236}">
                  <a16:creationId xmlns:a16="http://schemas.microsoft.com/office/drawing/2014/main" id="{4648CA21-902F-3694-A3DB-2BED5155427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7" name="TextBox 16">
              <a:extLst>
                <a:ext uri="{FF2B5EF4-FFF2-40B4-BE49-F238E27FC236}">
                  <a16:creationId xmlns:a16="http://schemas.microsoft.com/office/drawing/2014/main" id="{DFAE895E-26CE-7524-BDCC-E0AC1335E8B3}"/>
                </a:ext>
              </a:extLst>
            </p:cNvPr>
            <p:cNvSpPr txBox="1"/>
            <p:nvPr/>
          </p:nvSpPr>
          <p:spPr>
            <a:xfrm>
              <a:off x="3455530" y="2123537"/>
              <a:ext cx="2392062"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a</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career</a:t>
              </a:r>
            </a:p>
          </p:txBody>
        </p:sp>
      </p:grpSp>
      <p:grpSp>
        <p:nvGrpSpPr>
          <p:cNvPr id="18" name="Group 17">
            <a:extLst>
              <a:ext uri="{FF2B5EF4-FFF2-40B4-BE49-F238E27FC236}">
                <a16:creationId xmlns:a16="http://schemas.microsoft.com/office/drawing/2014/main" id="{6DF2F69B-CB60-A561-A181-51951A347E76}"/>
              </a:ext>
            </a:extLst>
          </p:cNvPr>
          <p:cNvGrpSpPr/>
          <p:nvPr/>
        </p:nvGrpSpPr>
        <p:grpSpPr>
          <a:xfrm>
            <a:off x="6306306" y="4271870"/>
            <a:ext cx="2392063" cy="1715647"/>
            <a:chOff x="3455529" y="1715218"/>
            <a:chExt cx="2392063" cy="2016970"/>
          </a:xfrm>
        </p:grpSpPr>
        <p:sp>
          <p:nvSpPr>
            <p:cNvPr id="19" name="Rectangle 18">
              <a:extLst>
                <a:ext uri="{FF2B5EF4-FFF2-40B4-BE49-F238E27FC236}">
                  <a16:creationId xmlns:a16="http://schemas.microsoft.com/office/drawing/2014/main" id="{8310103B-F8DD-DC21-A8A1-29A01BC8ECC1}"/>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0" name="TextBox 19">
              <a:extLst>
                <a:ext uri="{FF2B5EF4-FFF2-40B4-BE49-F238E27FC236}">
                  <a16:creationId xmlns:a16="http://schemas.microsoft.com/office/drawing/2014/main" id="{0FB7EBF6-40D7-B863-68D3-974A35FC9FB9}"/>
                </a:ext>
              </a:extLst>
            </p:cNvPr>
            <p:cNvSpPr txBox="1"/>
            <p:nvPr/>
          </p:nvSpPr>
          <p:spPr>
            <a:xfrm>
              <a:off x="3493634" y="1828196"/>
              <a:ext cx="2353958" cy="1736795"/>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21" name="Group 20">
            <a:extLst>
              <a:ext uri="{FF2B5EF4-FFF2-40B4-BE49-F238E27FC236}">
                <a16:creationId xmlns:a16="http://schemas.microsoft.com/office/drawing/2014/main" id="{D55FDCB6-A592-BA0E-9A6D-B7AC2BFF1C45}"/>
              </a:ext>
            </a:extLst>
          </p:cNvPr>
          <p:cNvGrpSpPr/>
          <p:nvPr/>
        </p:nvGrpSpPr>
        <p:grpSpPr>
          <a:xfrm>
            <a:off x="9148117" y="2434106"/>
            <a:ext cx="2392063" cy="1715647"/>
            <a:chOff x="3455529" y="1715218"/>
            <a:chExt cx="2392063" cy="2016970"/>
          </a:xfrm>
        </p:grpSpPr>
        <p:sp>
          <p:nvSpPr>
            <p:cNvPr id="22" name="Rectangle 21">
              <a:extLst>
                <a:ext uri="{FF2B5EF4-FFF2-40B4-BE49-F238E27FC236}">
                  <a16:creationId xmlns:a16="http://schemas.microsoft.com/office/drawing/2014/main" id="{27B069BE-5B0A-CA6E-A348-5B61096962D2}"/>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F673D19D-6DDB-5575-A5AE-FA7DE9544669}"/>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25" name="Group 24">
            <a:extLst>
              <a:ext uri="{FF2B5EF4-FFF2-40B4-BE49-F238E27FC236}">
                <a16:creationId xmlns:a16="http://schemas.microsoft.com/office/drawing/2014/main" id="{D17AFF24-1934-4296-F9E7-8203D92F6D1F}"/>
              </a:ext>
            </a:extLst>
          </p:cNvPr>
          <p:cNvGrpSpPr/>
          <p:nvPr/>
        </p:nvGrpSpPr>
        <p:grpSpPr>
          <a:xfrm>
            <a:off x="9148117" y="4271870"/>
            <a:ext cx="2392063" cy="1715647"/>
            <a:chOff x="3455529" y="1715218"/>
            <a:chExt cx="2392063" cy="2016970"/>
          </a:xfrm>
        </p:grpSpPr>
        <p:sp>
          <p:nvSpPr>
            <p:cNvPr id="26" name="Rectangle 25">
              <a:extLst>
                <a:ext uri="{FF2B5EF4-FFF2-40B4-BE49-F238E27FC236}">
                  <a16:creationId xmlns:a16="http://schemas.microsoft.com/office/drawing/2014/main" id="{5D6F14BC-2B30-0248-1962-966B52B1FBDF}"/>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C3B62143-05BB-D782-79FB-EF608C8E5FAE}"/>
                </a:ext>
              </a:extLst>
            </p:cNvPr>
            <p:cNvSpPr txBox="1"/>
            <p:nvPr/>
          </p:nvSpPr>
          <p:spPr>
            <a:xfrm>
              <a:off x="3656632" y="2244782"/>
              <a:ext cx="2017059" cy="75984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122" name="Group 4121">
            <a:extLst>
              <a:ext uri="{FF2B5EF4-FFF2-40B4-BE49-F238E27FC236}">
                <a16:creationId xmlns:a16="http://schemas.microsoft.com/office/drawing/2014/main" id="{8513F697-E901-5E91-610F-6D9FD77F2F52}"/>
              </a:ext>
            </a:extLst>
          </p:cNvPr>
          <p:cNvGrpSpPr/>
          <p:nvPr/>
        </p:nvGrpSpPr>
        <p:grpSpPr>
          <a:xfrm>
            <a:off x="613718" y="4271870"/>
            <a:ext cx="2392063" cy="1715647"/>
            <a:chOff x="3455529" y="1715218"/>
            <a:chExt cx="2392063" cy="2016970"/>
          </a:xfrm>
          <a:solidFill>
            <a:srgbClr val="E94D54"/>
          </a:solidFill>
        </p:grpSpPr>
        <p:sp>
          <p:nvSpPr>
            <p:cNvPr id="4123" name="Rectangle 4122">
              <a:extLst>
                <a:ext uri="{FF2B5EF4-FFF2-40B4-BE49-F238E27FC236}">
                  <a16:creationId xmlns:a16="http://schemas.microsoft.com/office/drawing/2014/main" id="{1911A95C-8496-B2FF-00F0-0B95EB09E239}"/>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24" name="TextBox 4123">
              <a:extLst>
                <a:ext uri="{FF2B5EF4-FFF2-40B4-BE49-F238E27FC236}">
                  <a16:creationId xmlns:a16="http://schemas.microsoft.com/office/drawing/2014/main" id="{DF17D51F-6E7B-400D-C286-6599DEAD4DEC}"/>
                </a:ext>
              </a:extLst>
            </p:cNvPr>
            <p:cNvSpPr txBox="1"/>
            <p:nvPr/>
          </p:nvSpPr>
          <p:spPr>
            <a:xfrm>
              <a:off x="3656632" y="2433988"/>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4128" name="Group 4127">
            <a:extLst>
              <a:ext uri="{FF2B5EF4-FFF2-40B4-BE49-F238E27FC236}">
                <a16:creationId xmlns:a16="http://schemas.microsoft.com/office/drawing/2014/main" id="{A75EED57-0547-BA93-A87F-C3D8B4444BF9}"/>
              </a:ext>
            </a:extLst>
          </p:cNvPr>
          <p:cNvGrpSpPr/>
          <p:nvPr/>
        </p:nvGrpSpPr>
        <p:grpSpPr>
          <a:xfrm>
            <a:off x="3455529" y="4271870"/>
            <a:ext cx="2392063" cy="1715647"/>
            <a:chOff x="3455529" y="1715218"/>
            <a:chExt cx="2392063" cy="2016970"/>
          </a:xfrm>
          <a:solidFill>
            <a:srgbClr val="E94D54"/>
          </a:solidFill>
        </p:grpSpPr>
        <p:sp>
          <p:nvSpPr>
            <p:cNvPr id="4129" name="Rectangle 4128">
              <a:extLst>
                <a:ext uri="{FF2B5EF4-FFF2-40B4-BE49-F238E27FC236}">
                  <a16:creationId xmlns:a16="http://schemas.microsoft.com/office/drawing/2014/main" id="{4DD1CCC2-FFF5-7646-ED62-D0734E22030A}"/>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0" name="TextBox 4129">
              <a:extLst>
                <a:ext uri="{FF2B5EF4-FFF2-40B4-BE49-F238E27FC236}">
                  <a16:creationId xmlns:a16="http://schemas.microsoft.com/office/drawing/2014/main" id="{60569EAF-0BD9-E662-E0DE-A009582EDC41}"/>
                </a:ext>
              </a:extLst>
            </p:cNvPr>
            <p:cNvSpPr txBox="1"/>
            <p:nvPr/>
          </p:nvSpPr>
          <p:spPr>
            <a:xfrm>
              <a:off x="3560563" y="2433988"/>
              <a:ext cx="2209196"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4134" name="Group 4133">
            <a:extLst>
              <a:ext uri="{FF2B5EF4-FFF2-40B4-BE49-F238E27FC236}">
                <a16:creationId xmlns:a16="http://schemas.microsoft.com/office/drawing/2014/main" id="{3B5AC884-6C84-6475-B98C-A1976593D1A5}"/>
              </a:ext>
            </a:extLst>
          </p:cNvPr>
          <p:cNvGrpSpPr/>
          <p:nvPr/>
        </p:nvGrpSpPr>
        <p:grpSpPr>
          <a:xfrm>
            <a:off x="6306306" y="4271870"/>
            <a:ext cx="2392063" cy="1715647"/>
            <a:chOff x="3455529" y="1715218"/>
            <a:chExt cx="2392063" cy="2016970"/>
          </a:xfrm>
          <a:solidFill>
            <a:srgbClr val="E94D54"/>
          </a:solidFill>
        </p:grpSpPr>
        <p:sp>
          <p:nvSpPr>
            <p:cNvPr id="4135" name="Rectangle 4134">
              <a:extLst>
                <a:ext uri="{FF2B5EF4-FFF2-40B4-BE49-F238E27FC236}">
                  <a16:creationId xmlns:a16="http://schemas.microsoft.com/office/drawing/2014/main" id="{F90AE5B3-A497-B8A7-14C1-083D79A39911}"/>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6" name="TextBox 4135">
              <a:extLst>
                <a:ext uri="{FF2B5EF4-FFF2-40B4-BE49-F238E27FC236}">
                  <a16:creationId xmlns:a16="http://schemas.microsoft.com/office/drawing/2014/main" id="{18DA9546-3C92-EEA4-AA41-5FC115C6EA81}"/>
                </a:ext>
              </a:extLst>
            </p:cNvPr>
            <p:cNvSpPr txBox="1"/>
            <p:nvPr/>
          </p:nvSpPr>
          <p:spPr>
            <a:xfrm>
              <a:off x="3493634" y="2425986"/>
              <a:ext cx="2353958"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4140" name="Group 4139">
            <a:extLst>
              <a:ext uri="{FF2B5EF4-FFF2-40B4-BE49-F238E27FC236}">
                <a16:creationId xmlns:a16="http://schemas.microsoft.com/office/drawing/2014/main" id="{45CE7104-21F3-9F20-52BF-93B8B5BC7347}"/>
              </a:ext>
            </a:extLst>
          </p:cNvPr>
          <p:cNvGrpSpPr/>
          <p:nvPr/>
        </p:nvGrpSpPr>
        <p:grpSpPr>
          <a:xfrm>
            <a:off x="9148117" y="4271870"/>
            <a:ext cx="2392063" cy="1715647"/>
            <a:chOff x="3455529" y="1715218"/>
            <a:chExt cx="2392063" cy="2016970"/>
          </a:xfrm>
          <a:solidFill>
            <a:srgbClr val="E94D54"/>
          </a:solidFill>
        </p:grpSpPr>
        <p:sp>
          <p:nvSpPr>
            <p:cNvPr id="4141" name="Rectangle 4140">
              <a:extLst>
                <a:ext uri="{FF2B5EF4-FFF2-40B4-BE49-F238E27FC236}">
                  <a16:creationId xmlns:a16="http://schemas.microsoft.com/office/drawing/2014/main" id="{D08B2D1F-38B7-F45B-11BE-FB59C49068F4}"/>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42" name="TextBox 4141">
              <a:extLst>
                <a:ext uri="{FF2B5EF4-FFF2-40B4-BE49-F238E27FC236}">
                  <a16:creationId xmlns:a16="http://schemas.microsoft.com/office/drawing/2014/main" id="{0FE9CCA2-96F0-431A-0D35-7300A6373E9F}"/>
                </a:ext>
              </a:extLst>
            </p:cNvPr>
            <p:cNvSpPr txBox="1"/>
            <p:nvPr/>
          </p:nvSpPr>
          <p:spPr>
            <a:xfrm>
              <a:off x="3656632" y="2423606"/>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Tree>
    <p:extLst>
      <p:ext uri="{BB962C8B-B14F-4D97-AF65-F5344CB8AC3E}">
        <p14:creationId xmlns:p14="http://schemas.microsoft.com/office/powerpoint/2010/main" val="438227973"/>
      </p:ext>
    </p:extLst>
  </p:cSld>
  <p:clrMapOvr>
    <a:masterClrMapping/>
  </p:clrMapOvr>
  <p:transition advClick="0">
    <p:sndAc>
      <p:end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3" name="Picture 4142" descr="A picture containing text, dark, watching, lit&#10;&#10;Description automatically generated">
            <a:extLst>
              <a:ext uri="{FF2B5EF4-FFF2-40B4-BE49-F238E27FC236}">
                <a16:creationId xmlns:a16="http://schemas.microsoft.com/office/drawing/2014/main" id="{95A6ED0A-460E-0771-E63E-97DF872E219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grpSp>
        <p:nvGrpSpPr>
          <p:cNvPr id="2" name="Group 1">
            <a:extLst>
              <a:ext uri="{FF2B5EF4-FFF2-40B4-BE49-F238E27FC236}">
                <a16:creationId xmlns:a16="http://schemas.microsoft.com/office/drawing/2014/main" id="{1232055B-95C4-CAC3-6983-CC24C1FCF135}"/>
              </a:ext>
            </a:extLst>
          </p:cNvPr>
          <p:cNvGrpSpPr/>
          <p:nvPr/>
        </p:nvGrpSpPr>
        <p:grpSpPr>
          <a:xfrm>
            <a:off x="613718" y="2434106"/>
            <a:ext cx="2392063" cy="1715647"/>
            <a:chOff x="3455529" y="1715218"/>
            <a:chExt cx="2392063" cy="2016970"/>
          </a:xfrm>
        </p:grpSpPr>
        <p:sp>
          <p:nvSpPr>
            <p:cNvPr id="9" name="Rectangle 8">
              <a:extLst>
                <a:ext uri="{FF2B5EF4-FFF2-40B4-BE49-F238E27FC236}">
                  <a16:creationId xmlns:a16="http://schemas.microsoft.com/office/drawing/2014/main" id="{457EEDC6-727B-1626-A618-660FB9C0D98B}"/>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0" name="TextBox 9">
              <a:extLst>
                <a:ext uri="{FF2B5EF4-FFF2-40B4-BE49-F238E27FC236}">
                  <a16:creationId xmlns:a16="http://schemas.microsoft.com/office/drawing/2014/main" id="{4E593112-0818-76F9-EF23-DF7AEB692A81}"/>
                </a:ext>
              </a:extLst>
            </p:cNvPr>
            <p:cNvSpPr txBox="1"/>
            <p:nvPr/>
          </p:nvSpPr>
          <p:spPr>
            <a:xfrm>
              <a:off x="3493632" y="2018128"/>
              <a:ext cx="2344994"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available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 Dorset</a:t>
              </a:r>
            </a:p>
          </p:txBody>
        </p:sp>
      </p:grpSp>
      <p:grpSp>
        <p:nvGrpSpPr>
          <p:cNvPr id="11" name="Group 10">
            <a:extLst>
              <a:ext uri="{FF2B5EF4-FFF2-40B4-BE49-F238E27FC236}">
                <a16:creationId xmlns:a16="http://schemas.microsoft.com/office/drawing/2014/main" id="{F2519187-57FE-4D27-BF66-F9140B6EFAD6}"/>
              </a:ext>
            </a:extLst>
          </p:cNvPr>
          <p:cNvGrpSpPr/>
          <p:nvPr/>
        </p:nvGrpSpPr>
        <p:grpSpPr>
          <a:xfrm>
            <a:off x="613718" y="4271870"/>
            <a:ext cx="2392063" cy="1715647"/>
            <a:chOff x="3455529" y="1715218"/>
            <a:chExt cx="2392063" cy="2016970"/>
          </a:xfrm>
        </p:grpSpPr>
        <p:sp>
          <p:nvSpPr>
            <p:cNvPr id="12" name="Rectangle 11">
              <a:extLst>
                <a:ext uri="{FF2B5EF4-FFF2-40B4-BE49-F238E27FC236}">
                  <a16:creationId xmlns:a16="http://schemas.microsoft.com/office/drawing/2014/main" id="{1C317533-703F-A59D-73B3-B207683AB58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3" name="TextBox 12">
              <a:extLst>
                <a:ext uri="{FF2B5EF4-FFF2-40B4-BE49-F238E27FC236}">
                  <a16:creationId xmlns:a16="http://schemas.microsoft.com/office/drawing/2014/main" id="{20FFBCB2-F434-A78D-EED3-2CED603DA628}"/>
                </a:ext>
              </a:extLst>
            </p:cNvPr>
            <p:cNvSpPr txBox="1"/>
            <p:nvPr/>
          </p:nvSpPr>
          <p:spPr>
            <a:xfrm>
              <a:off x="3656632" y="2123537"/>
              <a:ext cx="2017059" cy="1411146"/>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2434106"/>
            <a:ext cx="2392063" cy="1715647"/>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018690"/>
              <a:ext cx="2017059"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86277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340951" y="1585557"/>
            <a:ext cx="10291190" cy="742062"/>
          </a:xfrm>
          <a:noFill/>
          <a:ln w="63500">
            <a:noFill/>
            <a:miter lim="800000"/>
            <a:headEnd/>
            <a:tailEnd/>
          </a:ln>
        </p:spPr>
        <p:txBody>
          <a:bodyPr>
            <a:normAutofit fontScale="90000"/>
          </a:bodyPr>
          <a:lstStyle/>
          <a:p>
            <a:pPr eaLnBrk="1" hangingPunct="1">
              <a:lnSpc>
                <a:spcPct val="100000"/>
              </a:lnSpc>
            </a:pPr>
            <a:r>
              <a:rPr lang="en-GB" altLang="en-US" sz="2400" dirty="0">
                <a:latin typeface="Lato" panose="020F0502020204030203" pitchFamily="34" charset="0"/>
                <a:ea typeface="Lato" panose="020F0502020204030203" pitchFamily="34" charset="0"/>
                <a:cs typeface="Lato" panose="020F0502020204030203" pitchFamily="34" charset="0"/>
              </a:rPr>
              <a:t>Apply your understanding of the keywords you learnt earlier and explain how they create or reduce opportunities for you when you come to applying for a role.</a:t>
            </a:r>
            <a:endPar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and their impact on me</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63" name="Group 62">
            <a:extLst>
              <a:ext uri="{FF2B5EF4-FFF2-40B4-BE49-F238E27FC236}">
                <a16:creationId xmlns:a16="http://schemas.microsoft.com/office/drawing/2014/main" id="{D84CAF8F-210B-EF66-56A6-865DE95E7114}"/>
              </a:ext>
            </a:extLst>
          </p:cNvPr>
          <p:cNvGrpSpPr/>
          <p:nvPr/>
        </p:nvGrpSpPr>
        <p:grpSpPr>
          <a:xfrm>
            <a:off x="3455529" y="4271870"/>
            <a:ext cx="2392063" cy="1715647"/>
            <a:chOff x="3455529" y="1715218"/>
            <a:chExt cx="2392063" cy="2016970"/>
          </a:xfrm>
        </p:grpSpPr>
        <p:sp>
          <p:nvSpPr>
            <p:cNvPr id="4096" name="Rectangle 4095">
              <a:extLst>
                <a:ext uri="{FF2B5EF4-FFF2-40B4-BE49-F238E27FC236}">
                  <a16:creationId xmlns:a16="http://schemas.microsoft.com/office/drawing/2014/main" id="{1F611063-DAA6-0E25-EC94-7F7DD01E95E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97" name="TextBox 4096">
              <a:extLst>
                <a:ext uri="{FF2B5EF4-FFF2-40B4-BE49-F238E27FC236}">
                  <a16:creationId xmlns:a16="http://schemas.microsoft.com/office/drawing/2014/main" id="{DD421E20-34D6-ED8C-D6FE-B7620AD83198}"/>
                </a:ext>
              </a:extLst>
            </p:cNvPr>
            <p:cNvSpPr txBox="1"/>
            <p:nvPr/>
          </p:nvSpPr>
          <p:spPr>
            <a:xfrm>
              <a:off x="3560563" y="1960712"/>
              <a:ext cx="2209196" cy="1411146"/>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C0F8F547-D761-D96D-5117-B42A7B8F4D65}"/>
              </a:ext>
            </a:extLst>
          </p:cNvPr>
          <p:cNvGrpSpPr/>
          <p:nvPr/>
        </p:nvGrpSpPr>
        <p:grpSpPr>
          <a:xfrm>
            <a:off x="6306306" y="2434106"/>
            <a:ext cx="2392063" cy="1715647"/>
            <a:chOff x="3455529" y="1715218"/>
            <a:chExt cx="2392063" cy="2016970"/>
          </a:xfrm>
        </p:grpSpPr>
        <p:sp>
          <p:nvSpPr>
            <p:cNvPr id="16" name="Rectangle 15">
              <a:extLst>
                <a:ext uri="{FF2B5EF4-FFF2-40B4-BE49-F238E27FC236}">
                  <a16:creationId xmlns:a16="http://schemas.microsoft.com/office/drawing/2014/main" id="{4648CA21-902F-3694-A3DB-2BED5155427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7" name="TextBox 16">
              <a:extLst>
                <a:ext uri="{FF2B5EF4-FFF2-40B4-BE49-F238E27FC236}">
                  <a16:creationId xmlns:a16="http://schemas.microsoft.com/office/drawing/2014/main" id="{DFAE895E-26CE-7524-BDCC-E0AC1335E8B3}"/>
                </a:ext>
              </a:extLst>
            </p:cNvPr>
            <p:cNvSpPr txBox="1"/>
            <p:nvPr/>
          </p:nvSpPr>
          <p:spPr>
            <a:xfrm>
              <a:off x="3455530" y="2123537"/>
              <a:ext cx="2392062"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a</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career</a:t>
              </a:r>
            </a:p>
          </p:txBody>
        </p:sp>
      </p:grpSp>
      <p:grpSp>
        <p:nvGrpSpPr>
          <p:cNvPr id="18" name="Group 17">
            <a:extLst>
              <a:ext uri="{FF2B5EF4-FFF2-40B4-BE49-F238E27FC236}">
                <a16:creationId xmlns:a16="http://schemas.microsoft.com/office/drawing/2014/main" id="{6DF2F69B-CB60-A561-A181-51951A347E76}"/>
              </a:ext>
            </a:extLst>
          </p:cNvPr>
          <p:cNvGrpSpPr/>
          <p:nvPr/>
        </p:nvGrpSpPr>
        <p:grpSpPr>
          <a:xfrm>
            <a:off x="6306306" y="4271870"/>
            <a:ext cx="2392063" cy="1715647"/>
            <a:chOff x="3455529" y="1715218"/>
            <a:chExt cx="2392063" cy="2016970"/>
          </a:xfrm>
        </p:grpSpPr>
        <p:sp>
          <p:nvSpPr>
            <p:cNvPr id="19" name="Rectangle 18">
              <a:extLst>
                <a:ext uri="{FF2B5EF4-FFF2-40B4-BE49-F238E27FC236}">
                  <a16:creationId xmlns:a16="http://schemas.microsoft.com/office/drawing/2014/main" id="{8310103B-F8DD-DC21-A8A1-29A01BC8ECC1}"/>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0" name="TextBox 19">
              <a:extLst>
                <a:ext uri="{FF2B5EF4-FFF2-40B4-BE49-F238E27FC236}">
                  <a16:creationId xmlns:a16="http://schemas.microsoft.com/office/drawing/2014/main" id="{0FB7EBF6-40D7-B863-68D3-974A35FC9FB9}"/>
                </a:ext>
              </a:extLst>
            </p:cNvPr>
            <p:cNvSpPr txBox="1"/>
            <p:nvPr/>
          </p:nvSpPr>
          <p:spPr>
            <a:xfrm>
              <a:off x="3493634" y="1828196"/>
              <a:ext cx="2353958" cy="1736795"/>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21" name="Group 20">
            <a:extLst>
              <a:ext uri="{FF2B5EF4-FFF2-40B4-BE49-F238E27FC236}">
                <a16:creationId xmlns:a16="http://schemas.microsoft.com/office/drawing/2014/main" id="{D55FDCB6-A592-BA0E-9A6D-B7AC2BFF1C45}"/>
              </a:ext>
            </a:extLst>
          </p:cNvPr>
          <p:cNvGrpSpPr/>
          <p:nvPr/>
        </p:nvGrpSpPr>
        <p:grpSpPr>
          <a:xfrm>
            <a:off x="9148117" y="2434106"/>
            <a:ext cx="2392063" cy="1715647"/>
            <a:chOff x="3455529" y="1715218"/>
            <a:chExt cx="2392063" cy="2016970"/>
          </a:xfrm>
        </p:grpSpPr>
        <p:sp>
          <p:nvSpPr>
            <p:cNvPr id="22" name="Rectangle 21">
              <a:extLst>
                <a:ext uri="{FF2B5EF4-FFF2-40B4-BE49-F238E27FC236}">
                  <a16:creationId xmlns:a16="http://schemas.microsoft.com/office/drawing/2014/main" id="{27B069BE-5B0A-CA6E-A348-5B61096962D2}"/>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F673D19D-6DDB-5575-A5AE-FA7DE9544669}"/>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25" name="Group 24">
            <a:extLst>
              <a:ext uri="{FF2B5EF4-FFF2-40B4-BE49-F238E27FC236}">
                <a16:creationId xmlns:a16="http://schemas.microsoft.com/office/drawing/2014/main" id="{D17AFF24-1934-4296-F9E7-8203D92F6D1F}"/>
              </a:ext>
            </a:extLst>
          </p:cNvPr>
          <p:cNvGrpSpPr/>
          <p:nvPr/>
        </p:nvGrpSpPr>
        <p:grpSpPr>
          <a:xfrm>
            <a:off x="9148117" y="4271870"/>
            <a:ext cx="2392063" cy="1715647"/>
            <a:chOff x="3455529" y="1715218"/>
            <a:chExt cx="2392063" cy="2016970"/>
          </a:xfrm>
        </p:grpSpPr>
        <p:sp>
          <p:nvSpPr>
            <p:cNvPr id="26" name="Rectangle 25">
              <a:extLst>
                <a:ext uri="{FF2B5EF4-FFF2-40B4-BE49-F238E27FC236}">
                  <a16:creationId xmlns:a16="http://schemas.microsoft.com/office/drawing/2014/main" id="{5D6F14BC-2B30-0248-1962-966B52B1FBDF}"/>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C3B62143-05BB-D782-79FB-EF608C8E5FAE}"/>
                </a:ext>
              </a:extLst>
            </p:cNvPr>
            <p:cNvSpPr txBox="1"/>
            <p:nvPr/>
          </p:nvSpPr>
          <p:spPr>
            <a:xfrm>
              <a:off x="3656632" y="2244782"/>
              <a:ext cx="2017059" cy="75984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128" name="Group 4127">
            <a:extLst>
              <a:ext uri="{FF2B5EF4-FFF2-40B4-BE49-F238E27FC236}">
                <a16:creationId xmlns:a16="http://schemas.microsoft.com/office/drawing/2014/main" id="{A75EED57-0547-BA93-A87F-C3D8B4444BF9}"/>
              </a:ext>
            </a:extLst>
          </p:cNvPr>
          <p:cNvGrpSpPr/>
          <p:nvPr/>
        </p:nvGrpSpPr>
        <p:grpSpPr>
          <a:xfrm>
            <a:off x="3455529" y="4271870"/>
            <a:ext cx="2392063" cy="1715647"/>
            <a:chOff x="3455529" y="1715218"/>
            <a:chExt cx="2392063" cy="2016970"/>
          </a:xfrm>
          <a:solidFill>
            <a:srgbClr val="E94D54"/>
          </a:solidFill>
        </p:grpSpPr>
        <p:sp>
          <p:nvSpPr>
            <p:cNvPr id="4129" name="Rectangle 4128">
              <a:extLst>
                <a:ext uri="{FF2B5EF4-FFF2-40B4-BE49-F238E27FC236}">
                  <a16:creationId xmlns:a16="http://schemas.microsoft.com/office/drawing/2014/main" id="{4DD1CCC2-FFF5-7646-ED62-D0734E22030A}"/>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0" name="TextBox 4129">
              <a:extLst>
                <a:ext uri="{FF2B5EF4-FFF2-40B4-BE49-F238E27FC236}">
                  <a16:creationId xmlns:a16="http://schemas.microsoft.com/office/drawing/2014/main" id="{60569EAF-0BD9-E662-E0DE-A009582EDC41}"/>
                </a:ext>
              </a:extLst>
            </p:cNvPr>
            <p:cNvSpPr txBox="1"/>
            <p:nvPr/>
          </p:nvSpPr>
          <p:spPr>
            <a:xfrm>
              <a:off x="3560563" y="2433988"/>
              <a:ext cx="2209196"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4134" name="Group 4133">
            <a:extLst>
              <a:ext uri="{FF2B5EF4-FFF2-40B4-BE49-F238E27FC236}">
                <a16:creationId xmlns:a16="http://schemas.microsoft.com/office/drawing/2014/main" id="{3B5AC884-6C84-6475-B98C-A1976593D1A5}"/>
              </a:ext>
            </a:extLst>
          </p:cNvPr>
          <p:cNvGrpSpPr/>
          <p:nvPr/>
        </p:nvGrpSpPr>
        <p:grpSpPr>
          <a:xfrm>
            <a:off x="6306306" y="4271870"/>
            <a:ext cx="2392063" cy="1715647"/>
            <a:chOff x="3455529" y="1715218"/>
            <a:chExt cx="2392063" cy="2016970"/>
          </a:xfrm>
          <a:solidFill>
            <a:srgbClr val="E94D54"/>
          </a:solidFill>
        </p:grpSpPr>
        <p:sp>
          <p:nvSpPr>
            <p:cNvPr id="4135" name="Rectangle 4134">
              <a:extLst>
                <a:ext uri="{FF2B5EF4-FFF2-40B4-BE49-F238E27FC236}">
                  <a16:creationId xmlns:a16="http://schemas.microsoft.com/office/drawing/2014/main" id="{F90AE5B3-A497-B8A7-14C1-083D79A39911}"/>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6" name="TextBox 4135">
              <a:extLst>
                <a:ext uri="{FF2B5EF4-FFF2-40B4-BE49-F238E27FC236}">
                  <a16:creationId xmlns:a16="http://schemas.microsoft.com/office/drawing/2014/main" id="{18DA9546-3C92-EEA4-AA41-5FC115C6EA81}"/>
                </a:ext>
              </a:extLst>
            </p:cNvPr>
            <p:cNvSpPr txBox="1"/>
            <p:nvPr/>
          </p:nvSpPr>
          <p:spPr>
            <a:xfrm>
              <a:off x="3493634" y="2425986"/>
              <a:ext cx="2353958"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4140" name="Group 4139">
            <a:extLst>
              <a:ext uri="{FF2B5EF4-FFF2-40B4-BE49-F238E27FC236}">
                <a16:creationId xmlns:a16="http://schemas.microsoft.com/office/drawing/2014/main" id="{45CE7104-21F3-9F20-52BF-93B8B5BC7347}"/>
              </a:ext>
            </a:extLst>
          </p:cNvPr>
          <p:cNvGrpSpPr/>
          <p:nvPr/>
        </p:nvGrpSpPr>
        <p:grpSpPr>
          <a:xfrm>
            <a:off x="9148117" y="4271870"/>
            <a:ext cx="2392063" cy="1715647"/>
            <a:chOff x="3455529" y="1715218"/>
            <a:chExt cx="2392063" cy="2016970"/>
          </a:xfrm>
          <a:solidFill>
            <a:srgbClr val="E94D54"/>
          </a:solidFill>
        </p:grpSpPr>
        <p:sp>
          <p:nvSpPr>
            <p:cNvPr id="4141" name="Rectangle 4140">
              <a:extLst>
                <a:ext uri="{FF2B5EF4-FFF2-40B4-BE49-F238E27FC236}">
                  <a16:creationId xmlns:a16="http://schemas.microsoft.com/office/drawing/2014/main" id="{D08B2D1F-38B7-F45B-11BE-FB59C49068F4}"/>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42" name="TextBox 4141">
              <a:extLst>
                <a:ext uri="{FF2B5EF4-FFF2-40B4-BE49-F238E27FC236}">
                  <a16:creationId xmlns:a16="http://schemas.microsoft.com/office/drawing/2014/main" id="{0FE9CCA2-96F0-431A-0D35-7300A6373E9F}"/>
                </a:ext>
              </a:extLst>
            </p:cNvPr>
            <p:cNvSpPr txBox="1"/>
            <p:nvPr/>
          </p:nvSpPr>
          <p:spPr>
            <a:xfrm>
              <a:off x="3656632" y="2423606"/>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Tree>
    <p:extLst>
      <p:ext uri="{BB962C8B-B14F-4D97-AF65-F5344CB8AC3E}">
        <p14:creationId xmlns:p14="http://schemas.microsoft.com/office/powerpoint/2010/main" val="3736094600"/>
      </p:ext>
    </p:extLst>
  </p:cSld>
  <p:clrMapOvr>
    <a:masterClrMapping/>
  </p:clrMapOvr>
  <p:transition advClick="0">
    <p:sndAc>
      <p:end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sz="1800" dirty="0">
                  <a:solidFill>
                    <a:schemeClr val="bg1"/>
                  </a:solidFill>
                </a:rPr>
                <a:t>And abilities to</a:t>
              </a:r>
            </a:p>
            <a:p>
              <a:pPr algn="ctr" eaLnBrk="1" hangingPunct="1">
                <a:spcBef>
                  <a:spcPct val="0"/>
                </a:spcBef>
                <a:buFontTx/>
                <a:buNone/>
              </a:pPr>
              <a:r>
                <a:rPr lang="en-US" altLang="en-US" sz="1800" dirty="0">
                  <a:solidFill>
                    <a:schemeClr val="bg1"/>
                  </a:solidFill>
                </a:rPr>
                <a:t>Have a job or </a:t>
              </a:r>
            </a:p>
            <a:p>
              <a:pPr algn="ctr" eaLnBrk="1" hangingPunct="1">
                <a:spcBef>
                  <a:spcPct val="0"/>
                </a:spcBef>
                <a:buFontTx/>
                <a:buNone/>
              </a:pPr>
              <a:r>
                <a:rPr lang="en-US" altLang="en-US" sz="1800" dirty="0">
                  <a:solidFill>
                    <a:schemeClr val="bg1"/>
                  </a:solidFill>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7" name="Group 46">
            <a:extLst>
              <a:ext uri="{FF2B5EF4-FFF2-40B4-BE49-F238E27FC236}">
                <a16:creationId xmlns:a16="http://schemas.microsoft.com/office/drawing/2014/main" id="{9165CEB0-D89C-6C80-9E5C-871EB31BA81B}"/>
              </a:ext>
            </a:extLst>
          </p:cNvPr>
          <p:cNvGrpSpPr/>
          <p:nvPr/>
        </p:nvGrpSpPr>
        <p:grpSpPr>
          <a:xfrm>
            <a:off x="618355" y="1715218"/>
            <a:ext cx="2392063" cy="2016970"/>
            <a:chOff x="618355" y="1715218"/>
            <a:chExt cx="2392063" cy="2016970"/>
          </a:xfrm>
        </p:grpSpPr>
        <p:sp>
          <p:nvSpPr>
            <p:cNvPr id="31" name="Rectangle 30">
              <a:extLst>
                <a:ext uri="{FF2B5EF4-FFF2-40B4-BE49-F238E27FC236}">
                  <a16:creationId xmlns:a16="http://schemas.microsoft.com/office/drawing/2014/main" id="{10EC001B-700D-52E1-DB11-08238E29B8CB}"/>
                </a:ext>
              </a:extLst>
            </p:cNvPr>
            <p:cNvSpPr/>
            <p:nvPr/>
          </p:nvSpPr>
          <p:spPr>
            <a:xfrm>
              <a:off x="618355"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9" name="TextBox 38">
              <a:extLst>
                <a:ext uri="{FF2B5EF4-FFF2-40B4-BE49-F238E27FC236}">
                  <a16:creationId xmlns:a16="http://schemas.microsoft.com/office/drawing/2014/main" id="{2936E38D-22AF-DC74-4CEE-6B68CE9A83EA}"/>
                </a:ext>
              </a:extLst>
            </p:cNvPr>
            <p:cNvSpPr txBox="1"/>
            <p:nvPr/>
          </p:nvSpPr>
          <p:spPr>
            <a:xfrm>
              <a:off x="805856" y="2262037"/>
              <a:ext cx="2017059" cy="923330"/>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Labour Market Information</a:t>
              </a:r>
            </a:p>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(LMI)</a:t>
              </a:r>
            </a:p>
          </p:txBody>
        </p:sp>
      </p:grpSp>
      <p:grpSp>
        <p:nvGrpSpPr>
          <p:cNvPr id="48" name="Group 47">
            <a:extLst>
              <a:ext uri="{FF2B5EF4-FFF2-40B4-BE49-F238E27FC236}">
                <a16:creationId xmlns:a16="http://schemas.microsoft.com/office/drawing/2014/main" id="{B0CEA010-9D69-271C-2237-FFC61B38E690}"/>
              </a:ext>
            </a:extLst>
          </p:cNvPr>
          <p:cNvGrpSpPr/>
          <p:nvPr/>
        </p:nvGrpSpPr>
        <p:grpSpPr>
          <a:xfrm>
            <a:off x="3455529" y="1715218"/>
            <a:ext cx="2392063" cy="2016970"/>
            <a:chOff x="3455529" y="1715218"/>
            <a:chExt cx="2392063" cy="2016970"/>
          </a:xfrm>
        </p:grpSpPr>
        <p:sp>
          <p:nvSpPr>
            <p:cNvPr id="33" name="Rectangle 32">
              <a:extLst>
                <a:ext uri="{FF2B5EF4-FFF2-40B4-BE49-F238E27FC236}">
                  <a16:creationId xmlns:a16="http://schemas.microsoft.com/office/drawing/2014/main" id="{9D19A1D8-BF5A-37C2-D801-CD15B287139C}"/>
                </a:ext>
              </a:extLst>
            </p:cNvPr>
            <p:cNvSpPr/>
            <p:nvPr/>
          </p:nvSpPr>
          <p:spPr>
            <a:xfrm>
              <a:off x="3455529"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 name="TextBox 39">
              <a:extLst>
                <a:ext uri="{FF2B5EF4-FFF2-40B4-BE49-F238E27FC236}">
                  <a16:creationId xmlns:a16="http://schemas.microsoft.com/office/drawing/2014/main" id="{FEF54FE1-C034-5E08-FA96-2B2DD2F12E75}"/>
                </a:ext>
              </a:extLst>
            </p:cNvPr>
            <p:cNvSpPr txBox="1"/>
            <p:nvPr/>
          </p:nvSpPr>
          <p:spPr>
            <a:xfrm>
              <a:off x="3656632" y="2507535"/>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Discrimination</a:t>
              </a:r>
            </a:p>
          </p:txBody>
        </p:sp>
      </p:grpSp>
      <p:grpSp>
        <p:nvGrpSpPr>
          <p:cNvPr id="49" name="Group 48">
            <a:extLst>
              <a:ext uri="{FF2B5EF4-FFF2-40B4-BE49-F238E27FC236}">
                <a16:creationId xmlns:a16="http://schemas.microsoft.com/office/drawing/2014/main" id="{AE3EB478-9E23-0E9A-4E10-472D05604280}"/>
              </a:ext>
            </a:extLst>
          </p:cNvPr>
          <p:cNvGrpSpPr/>
          <p:nvPr/>
        </p:nvGrpSpPr>
        <p:grpSpPr>
          <a:xfrm>
            <a:off x="6235678" y="1715218"/>
            <a:ext cx="2392063" cy="2016970"/>
            <a:chOff x="6235678" y="1715218"/>
            <a:chExt cx="2392063" cy="2016970"/>
          </a:xfrm>
        </p:grpSpPr>
        <p:sp>
          <p:nvSpPr>
            <p:cNvPr id="35" name="Rectangle 34">
              <a:extLst>
                <a:ext uri="{FF2B5EF4-FFF2-40B4-BE49-F238E27FC236}">
                  <a16:creationId xmlns:a16="http://schemas.microsoft.com/office/drawing/2014/main" id="{0833F9EC-BFB4-9418-772D-5A797446B7FD}"/>
                </a:ext>
              </a:extLst>
            </p:cNvPr>
            <p:cNvSpPr/>
            <p:nvPr/>
          </p:nvSpPr>
          <p:spPr>
            <a:xfrm>
              <a:off x="6235678"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 name="TextBox 40">
              <a:extLst>
                <a:ext uri="{FF2B5EF4-FFF2-40B4-BE49-F238E27FC236}">
                  <a16:creationId xmlns:a16="http://schemas.microsoft.com/office/drawing/2014/main" id="{436A7C5A-7029-0042-FC31-2BE6A335E3E2}"/>
                </a:ext>
              </a:extLst>
            </p:cNvPr>
            <p:cNvSpPr txBox="1"/>
            <p:nvPr/>
          </p:nvSpPr>
          <p:spPr>
            <a:xfrm>
              <a:off x="6276700" y="2507535"/>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cSld>
  <p:clrMapOvr>
    <a:masterClrMapping/>
  </p:clrMapOvr>
  <p:transition advClick="0">
    <p:sndAc>
      <p:end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3" name="Picture 4142" descr="A picture containing text, dark, watching, lit&#10;&#10;Description automatically generated">
            <a:extLst>
              <a:ext uri="{FF2B5EF4-FFF2-40B4-BE49-F238E27FC236}">
                <a16:creationId xmlns:a16="http://schemas.microsoft.com/office/drawing/2014/main" id="{95A6ED0A-460E-0771-E63E-97DF872E219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grpSp>
        <p:nvGrpSpPr>
          <p:cNvPr id="2" name="Group 1">
            <a:extLst>
              <a:ext uri="{FF2B5EF4-FFF2-40B4-BE49-F238E27FC236}">
                <a16:creationId xmlns:a16="http://schemas.microsoft.com/office/drawing/2014/main" id="{1232055B-95C4-CAC3-6983-CC24C1FCF135}"/>
              </a:ext>
            </a:extLst>
          </p:cNvPr>
          <p:cNvGrpSpPr/>
          <p:nvPr/>
        </p:nvGrpSpPr>
        <p:grpSpPr>
          <a:xfrm>
            <a:off x="613718" y="2434106"/>
            <a:ext cx="2392063" cy="1715647"/>
            <a:chOff x="3455529" y="1715218"/>
            <a:chExt cx="2392063" cy="2016970"/>
          </a:xfrm>
        </p:grpSpPr>
        <p:sp>
          <p:nvSpPr>
            <p:cNvPr id="9" name="Rectangle 8">
              <a:extLst>
                <a:ext uri="{FF2B5EF4-FFF2-40B4-BE49-F238E27FC236}">
                  <a16:creationId xmlns:a16="http://schemas.microsoft.com/office/drawing/2014/main" id="{457EEDC6-727B-1626-A618-660FB9C0D98B}"/>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0" name="TextBox 9">
              <a:extLst>
                <a:ext uri="{FF2B5EF4-FFF2-40B4-BE49-F238E27FC236}">
                  <a16:creationId xmlns:a16="http://schemas.microsoft.com/office/drawing/2014/main" id="{4E593112-0818-76F9-EF23-DF7AEB692A81}"/>
                </a:ext>
              </a:extLst>
            </p:cNvPr>
            <p:cNvSpPr txBox="1"/>
            <p:nvPr/>
          </p:nvSpPr>
          <p:spPr>
            <a:xfrm>
              <a:off x="3493632" y="2018128"/>
              <a:ext cx="2344994"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available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 Dorset</a:t>
              </a:r>
            </a:p>
          </p:txBody>
        </p:sp>
      </p:grpSp>
      <p:grpSp>
        <p:nvGrpSpPr>
          <p:cNvPr id="11" name="Group 10">
            <a:extLst>
              <a:ext uri="{FF2B5EF4-FFF2-40B4-BE49-F238E27FC236}">
                <a16:creationId xmlns:a16="http://schemas.microsoft.com/office/drawing/2014/main" id="{F2519187-57FE-4D27-BF66-F9140B6EFAD6}"/>
              </a:ext>
            </a:extLst>
          </p:cNvPr>
          <p:cNvGrpSpPr/>
          <p:nvPr/>
        </p:nvGrpSpPr>
        <p:grpSpPr>
          <a:xfrm>
            <a:off x="613718" y="4271870"/>
            <a:ext cx="2392063" cy="1715647"/>
            <a:chOff x="3455529" y="1715218"/>
            <a:chExt cx="2392063" cy="2016970"/>
          </a:xfrm>
        </p:grpSpPr>
        <p:sp>
          <p:nvSpPr>
            <p:cNvPr id="12" name="Rectangle 11">
              <a:extLst>
                <a:ext uri="{FF2B5EF4-FFF2-40B4-BE49-F238E27FC236}">
                  <a16:creationId xmlns:a16="http://schemas.microsoft.com/office/drawing/2014/main" id="{1C317533-703F-A59D-73B3-B207683AB58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3" name="TextBox 12">
              <a:extLst>
                <a:ext uri="{FF2B5EF4-FFF2-40B4-BE49-F238E27FC236}">
                  <a16:creationId xmlns:a16="http://schemas.microsoft.com/office/drawing/2014/main" id="{20FFBCB2-F434-A78D-EED3-2CED603DA628}"/>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2434106"/>
            <a:ext cx="2392063" cy="1715647"/>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018690"/>
              <a:ext cx="2017059"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86277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340951" y="1585557"/>
            <a:ext cx="10291190" cy="742062"/>
          </a:xfrm>
          <a:noFill/>
          <a:ln w="63500">
            <a:noFill/>
            <a:miter lim="800000"/>
            <a:headEnd/>
            <a:tailEnd/>
          </a:ln>
        </p:spPr>
        <p:txBody>
          <a:bodyPr>
            <a:normAutofit fontScale="90000"/>
          </a:bodyPr>
          <a:lstStyle/>
          <a:p>
            <a:pPr eaLnBrk="1" hangingPunct="1">
              <a:lnSpc>
                <a:spcPct val="100000"/>
              </a:lnSpc>
            </a:pPr>
            <a:r>
              <a:rPr lang="en-GB" altLang="en-US" sz="2400" dirty="0">
                <a:latin typeface="Lato" panose="020F0502020204030203" pitchFamily="34" charset="0"/>
                <a:ea typeface="Lato" panose="020F0502020204030203" pitchFamily="34" charset="0"/>
                <a:cs typeface="Lato" panose="020F0502020204030203" pitchFamily="34" charset="0"/>
              </a:rPr>
              <a:t>Apply your understanding of the keywords you learnt earlier and explain how they create or reduce opportunities for you when you come to applying for a role.</a:t>
            </a:r>
            <a:endPar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and their impact on me</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63" name="Group 62">
            <a:extLst>
              <a:ext uri="{FF2B5EF4-FFF2-40B4-BE49-F238E27FC236}">
                <a16:creationId xmlns:a16="http://schemas.microsoft.com/office/drawing/2014/main" id="{D84CAF8F-210B-EF66-56A6-865DE95E7114}"/>
              </a:ext>
            </a:extLst>
          </p:cNvPr>
          <p:cNvGrpSpPr/>
          <p:nvPr/>
        </p:nvGrpSpPr>
        <p:grpSpPr>
          <a:xfrm>
            <a:off x="3455529" y="4271870"/>
            <a:ext cx="2392063" cy="1715647"/>
            <a:chOff x="3455529" y="1715218"/>
            <a:chExt cx="2392063" cy="2016970"/>
          </a:xfrm>
        </p:grpSpPr>
        <p:sp>
          <p:nvSpPr>
            <p:cNvPr id="4096" name="Rectangle 4095">
              <a:extLst>
                <a:ext uri="{FF2B5EF4-FFF2-40B4-BE49-F238E27FC236}">
                  <a16:creationId xmlns:a16="http://schemas.microsoft.com/office/drawing/2014/main" id="{1F611063-DAA6-0E25-EC94-7F7DD01E95E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97" name="TextBox 4096">
              <a:extLst>
                <a:ext uri="{FF2B5EF4-FFF2-40B4-BE49-F238E27FC236}">
                  <a16:creationId xmlns:a16="http://schemas.microsoft.com/office/drawing/2014/main" id="{DD421E20-34D6-ED8C-D6FE-B7620AD83198}"/>
                </a:ext>
              </a:extLst>
            </p:cNvPr>
            <p:cNvSpPr txBox="1"/>
            <p:nvPr/>
          </p:nvSpPr>
          <p:spPr>
            <a:xfrm>
              <a:off x="3560563" y="1960712"/>
              <a:ext cx="2209196" cy="1411146"/>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C0F8F547-D761-D96D-5117-B42A7B8F4D65}"/>
              </a:ext>
            </a:extLst>
          </p:cNvPr>
          <p:cNvGrpSpPr/>
          <p:nvPr/>
        </p:nvGrpSpPr>
        <p:grpSpPr>
          <a:xfrm>
            <a:off x="6306306" y="2434106"/>
            <a:ext cx="2392063" cy="1715647"/>
            <a:chOff x="3455529" y="1715218"/>
            <a:chExt cx="2392063" cy="2016970"/>
          </a:xfrm>
        </p:grpSpPr>
        <p:sp>
          <p:nvSpPr>
            <p:cNvPr id="16" name="Rectangle 15">
              <a:extLst>
                <a:ext uri="{FF2B5EF4-FFF2-40B4-BE49-F238E27FC236}">
                  <a16:creationId xmlns:a16="http://schemas.microsoft.com/office/drawing/2014/main" id="{4648CA21-902F-3694-A3DB-2BED5155427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7" name="TextBox 16">
              <a:extLst>
                <a:ext uri="{FF2B5EF4-FFF2-40B4-BE49-F238E27FC236}">
                  <a16:creationId xmlns:a16="http://schemas.microsoft.com/office/drawing/2014/main" id="{DFAE895E-26CE-7524-BDCC-E0AC1335E8B3}"/>
                </a:ext>
              </a:extLst>
            </p:cNvPr>
            <p:cNvSpPr txBox="1"/>
            <p:nvPr/>
          </p:nvSpPr>
          <p:spPr>
            <a:xfrm>
              <a:off x="3455530" y="2123537"/>
              <a:ext cx="2392062"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a</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career</a:t>
              </a:r>
            </a:p>
          </p:txBody>
        </p:sp>
      </p:grpSp>
      <p:grpSp>
        <p:nvGrpSpPr>
          <p:cNvPr id="18" name="Group 17">
            <a:extLst>
              <a:ext uri="{FF2B5EF4-FFF2-40B4-BE49-F238E27FC236}">
                <a16:creationId xmlns:a16="http://schemas.microsoft.com/office/drawing/2014/main" id="{6DF2F69B-CB60-A561-A181-51951A347E76}"/>
              </a:ext>
            </a:extLst>
          </p:cNvPr>
          <p:cNvGrpSpPr/>
          <p:nvPr/>
        </p:nvGrpSpPr>
        <p:grpSpPr>
          <a:xfrm>
            <a:off x="6306306" y="4271870"/>
            <a:ext cx="2392063" cy="1715647"/>
            <a:chOff x="3455529" y="1715218"/>
            <a:chExt cx="2392063" cy="2016970"/>
          </a:xfrm>
        </p:grpSpPr>
        <p:sp>
          <p:nvSpPr>
            <p:cNvPr id="19" name="Rectangle 18">
              <a:extLst>
                <a:ext uri="{FF2B5EF4-FFF2-40B4-BE49-F238E27FC236}">
                  <a16:creationId xmlns:a16="http://schemas.microsoft.com/office/drawing/2014/main" id="{8310103B-F8DD-DC21-A8A1-29A01BC8ECC1}"/>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0" name="TextBox 19">
              <a:extLst>
                <a:ext uri="{FF2B5EF4-FFF2-40B4-BE49-F238E27FC236}">
                  <a16:creationId xmlns:a16="http://schemas.microsoft.com/office/drawing/2014/main" id="{0FB7EBF6-40D7-B863-68D3-974A35FC9FB9}"/>
                </a:ext>
              </a:extLst>
            </p:cNvPr>
            <p:cNvSpPr txBox="1"/>
            <p:nvPr/>
          </p:nvSpPr>
          <p:spPr>
            <a:xfrm>
              <a:off x="3493634" y="1828196"/>
              <a:ext cx="2353958" cy="1736795"/>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21" name="Group 20">
            <a:extLst>
              <a:ext uri="{FF2B5EF4-FFF2-40B4-BE49-F238E27FC236}">
                <a16:creationId xmlns:a16="http://schemas.microsoft.com/office/drawing/2014/main" id="{D55FDCB6-A592-BA0E-9A6D-B7AC2BFF1C45}"/>
              </a:ext>
            </a:extLst>
          </p:cNvPr>
          <p:cNvGrpSpPr/>
          <p:nvPr/>
        </p:nvGrpSpPr>
        <p:grpSpPr>
          <a:xfrm>
            <a:off x="9148117" y="2434106"/>
            <a:ext cx="2392063" cy="1715647"/>
            <a:chOff x="3455529" y="1715218"/>
            <a:chExt cx="2392063" cy="2016970"/>
          </a:xfrm>
        </p:grpSpPr>
        <p:sp>
          <p:nvSpPr>
            <p:cNvPr id="22" name="Rectangle 21">
              <a:extLst>
                <a:ext uri="{FF2B5EF4-FFF2-40B4-BE49-F238E27FC236}">
                  <a16:creationId xmlns:a16="http://schemas.microsoft.com/office/drawing/2014/main" id="{27B069BE-5B0A-CA6E-A348-5B61096962D2}"/>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F673D19D-6DDB-5575-A5AE-FA7DE9544669}"/>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25" name="Group 24">
            <a:extLst>
              <a:ext uri="{FF2B5EF4-FFF2-40B4-BE49-F238E27FC236}">
                <a16:creationId xmlns:a16="http://schemas.microsoft.com/office/drawing/2014/main" id="{D17AFF24-1934-4296-F9E7-8203D92F6D1F}"/>
              </a:ext>
            </a:extLst>
          </p:cNvPr>
          <p:cNvGrpSpPr/>
          <p:nvPr/>
        </p:nvGrpSpPr>
        <p:grpSpPr>
          <a:xfrm>
            <a:off x="9148117" y="4271870"/>
            <a:ext cx="2392063" cy="1715647"/>
            <a:chOff x="3455529" y="1715218"/>
            <a:chExt cx="2392063" cy="2016970"/>
          </a:xfrm>
        </p:grpSpPr>
        <p:sp>
          <p:nvSpPr>
            <p:cNvPr id="26" name="Rectangle 25">
              <a:extLst>
                <a:ext uri="{FF2B5EF4-FFF2-40B4-BE49-F238E27FC236}">
                  <a16:creationId xmlns:a16="http://schemas.microsoft.com/office/drawing/2014/main" id="{5D6F14BC-2B30-0248-1962-966B52B1FBDF}"/>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C3B62143-05BB-D782-79FB-EF608C8E5FAE}"/>
                </a:ext>
              </a:extLst>
            </p:cNvPr>
            <p:cNvSpPr txBox="1"/>
            <p:nvPr/>
          </p:nvSpPr>
          <p:spPr>
            <a:xfrm>
              <a:off x="3656632" y="2244782"/>
              <a:ext cx="2017059" cy="75984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134" name="Group 4133">
            <a:extLst>
              <a:ext uri="{FF2B5EF4-FFF2-40B4-BE49-F238E27FC236}">
                <a16:creationId xmlns:a16="http://schemas.microsoft.com/office/drawing/2014/main" id="{3B5AC884-6C84-6475-B98C-A1976593D1A5}"/>
              </a:ext>
            </a:extLst>
          </p:cNvPr>
          <p:cNvGrpSpPr/>
          <p:nvPr/>
        </p:nvGrpSpPr>
        <p:grpSpPr>
          <a:xfrm>
            <a:off x="6306306" y="4271870"/>
            <a:ext cx="2392063" cy="1715647"/>
            <a:chOff x="3455529" y="1715218"/>
            <a:chExt cx="2392063" cy="2016970"/>
          </a:xfrm>
          <a:solidFill>
            <a:srgbClr val="E94D54"/>
          </a:solidFill>
        </p:grpSpPr>
        <p:sp>
          <p:nvSpPr>
            <p:cNvPr id="4135" name="Rectangle 4134">
              <a:extLst>
                <a:ext uri="{FF2B5EF4-FFF2-40B4-BE49-F238E27FC236}">
                  <a16:creationId xmlns:a16="http://schemas.microsoft.com/office/drawing/2014/main" id="{F90AE5B3-A497-B8A7-14C1-083D79A39911}"/>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36" name="TextBox 4135">
              <a:extLst>
                <a:ext uri="{FF2B5EF4-FFF2-40B4-BE49-F238E27FC236}">
                  <a16:creationId xmlns:a16="http://schemas.microsoft.com/office/drawing/2014/main" id="{18DA9546-3C92-EEA4-AA41-5FC115C6EA81}"/>
                </a:ext>
              </a:extLst>
            </p:cNvPr>
            <p:cNvSpPr txBox="1"/>
            <p:nvPr/>
          </p:nvSpPr>
          <p:spPr>
            <a:xfrm>
              <a:off x="3493634" y="2425986"/>
              <a:ext cx="2353958"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4140" name="Group 4139">
            <a:extLst>
              <a:ext uri="{FF2B5EF4-FFF2-40B4-BE49-F238E27FC236}">
                <a16:creationId xmlns:a16="http://schemas.microsoft.com/office/drawing/2014/main" id="{45CE7104-21F3-9F20-52BF-93B8B5BC7347}"/>
              </a:ext>
            </a:extLst>
          </p:cNvPr>
          <p:cNvGrpSpPr/>
          <p:nvPr/>
        </p:nvGrpSpPr>
        <p:grpSpPr>
          <a:xfrm>
            <a:off x="9148117" y="4271870"/>
            <a:ext cx="2392063" cy="1715647"/>
            <a:chOff x="3455529" y="1715218"/>
            <a:chExt cx="2392063" cy="2016970"/>
          </a:xfrm>
          <a:solidFill>
            <a:srgbClr val="E94D54"/>
          </a:solidFill>
        </p:grpSpPr>
        <p:sp>
          <p:nvSpPr>
            <p:cNvPr id="4141" name="Rectangle 4140">
              <a:extLst>
                <a:ext uri="{FF2B5EF4-FFF2-40B4-BE49-F238E27FC236}">
                  <a16:creationId xmlns:a16="http://schemas.microsoft.com/office/drawing/2014/main" id="{D08B2D1F-38B7-F45B-11BE-FB59C49068F4}"/>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42" name="TextBox 4141">
              <a:extLst>
                <a:ext uri="{FF2B5EF4-FFF2-40B4-BE49-F238E27FC236}">
                  <a16:creationId xmlns:a16="http://schemas.microsoft.com/office/drawing/2014/main" id="{0FE9CCA2-96F0-431A-0D35-7300A6373E9F}"/>
                </a:ext>
              </a:extLst>
            </p:cNvPr>
            <p:cNvSpPr txBox="1"/>
            <p:nvPr/>
          </p:nvSpPr>
          <p:spPr>
            <a:xfrm>
              <a:off x="3656632" y="2423606"/>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Tree>
    <p:extLst>
      <p:ext uri="{BB962C8B-B14F-4D97-AF65-F5344CB8AC3E}">
        <p14:creationId xmlns:p14="http://schemas.microsoft.com/office/powerpoint/2010/main" val="672514938"/>
      </p:ext>
    </p:extLst>
  </p:cSld>
  <p:clrMapOvr>
    <a:masterClrMapping/>
  </p:clrMapOvr>
  <p:transition advClick="0">
    <p:sndAc>
      <p:end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3" name="Picture 4142" descr="A picture containing text, dark, watching, lit&#10;&#10;Description automatically generated">
            <a:extLst>
              <a:ext uri="{FF2B5EF4-FFF2-40B4-BE49-F238E27FC236}">
                <a16:creationId xmlns:a16="http://schemas.microsoft.com/office/drawing/2014/main" id="{95A6ED0A-460E-0771-E63E-97DF872E219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grpSp>
        <p:nvGrpSpPr>
          <p:cNvPr id="2" name="Group 1">
            <a:extLst>
              <a:ext uri="{FF2B5EF4-FFF2-40B4-BE49-F238E27FC236}">
                <a16:creationId xmlns:a16="http://schemas.microsoft.com/office/drawing/2014/main" id="{1232055B-95C4-CAC3-6983-CC24C1FCF135}"/>
              </a:ext>
            </a:extLst>
          </p:cNvPr>
          <p:cNvGrpSpPr/>
          <p:nvPr/>
        </p:nvGrpSpPr>
        <p:grpSpPr>
          <a:xfrm>
            <a:off x="613718" y="2434106"/>
            <a:ext cx="2392063" cy="1715647"/>
            <a:chOff x="3455529" y="1715218"/>
            <a:chExt cx="2392063" cy="2016970"/>
          </a:xfrm>
        </p:grpSpPr>
        <p:sp>
          <p:nvSpPr>
            <p:cNvPr id="9" name="Rectangle 8">
              <a:extLst>
                <a:ext uri="{FF2B5EF4-FFF2-40B4-BE49-F238E27FC236}">
                  <a16:creationId xmlns:a16="http://schemas.microsoft.com/office/drawing/2014/main" id="{457EEDC6-727B-1626-A618-660FB9C0D98B}"/>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0" name="TextBox 9">
              <a:extLst>
                <a:ext uri="{FF2B5EF4-FFF2-40B4-BE49-F238E27FC236}">
                  <a16:creationId xmlns:a16="http://schemas.microsoft.com/office/drawing/2014/main" id="{4E593112-0818-76F9-EF23-DF7AEB692A81}"/>
                </a:ext>
              </a:extLst>
            </p:cNvPr>
            <p:cNvSpPr txBox="1"/>
            <p:nvPr/>
          </p:nvSpPr>
          <p:spPr>
            <a:xfrm>
              <a:off x="3493632" y="2018128"/>
              <a:ext cx="2344994"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available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 Dorset</a:t>
              </a:r>
            </a:p>
          </p:txBody>
        </p:sp>
      </p:grpSp>
      <p:grpSp>
        <p:nvGrpSpPr>
          <p:cNvPr id="11" name="Group 10">
            <a:extLst>
              <a:ext uri="{FF2B5EF4-FFF2-40B4-BE49-F238E27FC236}">
                <a16:creationId xmlns:a16="http://schemas.microsoft.com/office/drawing/2014/main" id="{F2519187-57FE-4D27-BF66-F9140B6EFAD6}"/>
              </a:ext>
            </a:extLst>
          </p:cNvPr>
          <p:cNvGrpSpPr/>
          <p:nvPr/>
        </p:nvGrpSpPr>
        <p:grpSpPr>
          <a:xfrm>
            <a:off x="613718" y="4271870"/>
            <a:ext cx="2392063" cy="1715647"/>
            <a:chOff x="3455529" y="1715218"/>
            <a:chExt cx="2392063" cy="2016970"/>
          </a:xfrm>
        </p:grpSpPr>
        <p:sp>
          <p:nvSpPr>
            <p:cNvPr id="12" name="Rectangle 11">
              <a:extLst>
                <a:ext uri="{FF2B5EF4-FFF2-40B4-BE49-F238E27FC236}">
                  <a16:creationId xmlns:a16="http://schemas.microsoft.com/office/drawing/2014/main" id="{1C317533-703F-A59D-73B3-B207683AB58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3" name="TextBox 12">
              <a:extLst>
                <a:ext uri="{FF2B5EF4-FFF2-40B4-BE49-F238E27FC236}">
                  <a16:creationId xmlns:a16="http://schemas.microsoft.com/office/drawing/2014/main" id="{20FFBCB2-F434-A78D-EED3-2CED603DA628}"/>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2434106"/>
            <a:ext cx="2392063" cy="1715647"/>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018690"/>
              <a:ext cx="2017059"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86277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340951" y="1585557"/>
            <a:ext cx="10291190" cy="742062"/>
          </a:xfrm>
          <a:noFill/>
          <a:ln w="63500">
            <a:noFill/>
            <a:miter lim="800000"/>
            <a:headEnd/>
            <a:tailEnd/>
          </a:ln>
        </p:spPr>
        <p:txBody>
          <a:bodyPr>
            <a:normAutofit fontScale="90000"/>
          </a:bodyPr>
          <a:lstStyle/>
          <a:p>
            <a:pPr eaLnBrk="1" hangingPunct="1">
              <a:lnSpc>
                <a:spcPct val="100000"/>
              </a:lnSpc>
            </a:pPr>
            <a:r>
              <a:rPr lang="en-GB" altLang="en-US" sz="2400" dirty="0">
                <a:latin typeface="Lato" panose="020F0502020204030203" pitchFamily="34" charset="0"/>
                <a:ea typeface="Lato" panose="020F0502020204030203" pitchFamily="34" charset="0"/>
                <a:cs typeface="Lato" panose="020F0502020204030203" pitchFamily="34" charset="0"/>
              </a:rPr>
              <a:t>Apply your understanding of the keywords you learnt earlier and explain how they create or reduce opportunities for you when you come to applying for a role.</a:t>
            </a:r>
            <a:endPar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and their impact on me</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63" name="Group 62">
            <a:extLst>
              <a:ext uri="{FF2B5EF4-FFF2-40B4-BE49-F238E27FC236}">
                <a16:creationId xmlns:a16="http://schemas.microsoft.com/office/drawing/2014/main" id="{D84CAF8F-210B-EF66-56A6-865DE95E7114}"/>
              </a:ext>
            </a:extLst>
          </p:cNvPr>
          <p:cNvGrpSpPr/>
          <p:nvPr/>
        </p:nvGrpSpPr>
        <p:grpSpPr>
          <a:xfrm>
            <a:off x="3455529" y="4271870"/>
            <a:ext cx="2392063" cy="1715647"/>
            <a:chOff x="3455529" y="1715218"/>
            <a:chExt cx="2392063" cy="2016970"/>
          </a:xfrm>
        </p:grpSpPr>
        <p:sp>
          <p:nvSpPr>
            <p:cNvPr id="4096" name="Rectangle 4095">
              <a:extLst>
                <a:ext uri="{FF2B5EF4-FFF2-40B4-BE49-F238E27FC236}">
                  <a16:creationId xmlns:a16="http://schemas.microsoft.com/office/drawing/2014/main" id="{1F611063-DAA6-0E25-EC94-7F7DD01E95E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97" name="TextBox 4096">
              <a:extLst>
                <a:ext uri="{FF2B5EF4-FFF2-40B4-BE49-F238E27FC236}">
                  <a16:creationId xmlns:a16="http://schemas.microsoft.com/office/drawing/2014/main" id="{DD421E20-34D6-ED8C-D6FE-B7620AD83198}"/>
                </a:ext>
              </a:extLst>
            </p:cNvPr>
            <p:cNvSpPr txBox="1"/>
            <p:nvPr/>
          </p:nvSpPr>
          <p:spPr>
            <a:xfrm>
              <a:off x="3560563" y="1960712"/>
              <a:ext cx="2209196" cy="1411146"/>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C0F8F547-D761-D96D-5117-B42A7B8F4D65}"/>
              </a:ext>
            </a:extLst>
          </p:cNvPr>
          <p:cNvGrpSpPr/>
          <p:nvPr/>
        </p:nvGrpSpPr>
        <p:grpSpPr>
          <a:xfrm>
            <a:off x="6306306" y="2434106"/>
            <a:ext cx="2392063" cy="1715647"/>
            <a:chOff x="3455529" y="1715218"/>
            <a:chExt cx="2392063" cy="2016970"/>
          </a:xfrm>
        </p:grpSpPr>
        <p:sp>
          <p:nvSpPr>
            <p:cNvPr id="16" name="Rectangle 15">
              <a:extLst>
                <a:ext uri="{FF2B5EF4-FFF2-40B4-BE49-F238E27FC236}">
                  <a16:creationId xmlns:a16="http://schemas.microsoft.com/office/drawing/2014/main" id="{4648CA21-902F-3694-A3DB-2BED5155427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7" name="TextBox 16">
              <a:extLst>
                <a:ext uri="{FF2B5EF4-FFF2-40B4-BE49-F238E27FC236}">
                  <a16:creationId xmlns:a16="http://schemas.microsoft.com/office/drawing/2014/main" id="{DFAE895E-26CE-7524-BDCC-E0AC1335E8B3}"/>
                </a:ext>
              </a:extLst>
            </p:cNvPr>
            <p:cNvSpPr txBox="1"/>
            <p:nvPr/>
          </p:nvSpPr>
          <p:spPr>
            <a:xfrm>
              <a:off x="3455530" y="2123537"/>
              <a:ext cx="2392062"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a</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career</a:t>
              </a:r>
            </a:p>
          </p:txBody>
        </p:sp>
      </p:grpSp>
      <p:grpSp>
        <p:nvGrpSpPr>
          <p:cNvPr id="18" name="Group 17">
            <a:extLst>
              <a:ext uri="{FF2B5EF4-FFF2-40B4-BE49-F238E27FC236}">
                <a16:creationId xmlns:a16="http://schemas.microsoft.com/office/drawing/2014/main" id="{6DF2F69B-CB60-A561-A181-51951A347E76}"/>
              </a:ext>
            </a:extLst>
          </p:cNvPr>
          <p:cNvGrpSpPr/>
          <p:nvPr/>
        </p:nvGrpSpPr>
        <p:grpSpPr>
          <a:xfrm>
            <a:off x="6306306" y="4271870"/>
            <a:ext cx="2392063" cy="1715647"/>
            <a:chOff x="3455529" y="1715218"/>
            <a:chExt cx="2392063" cy="2016970"/>
          </a:xfrm>
        </p:grpSpPr>
        <p:sp>
          <p:nvSpPr>
            <p:cNvPr id="19" name="Rectangle 18">
              <a:extLst>
                <a:ext uri="{FF2B5EF4-FFF2-40B4-BE49-F238E27FC236}">
                  <a16:creationId xmlns:a16="http://schemas.microsoft.com/office/drawing/2014/main" id="{8310103B-F8DD-DC21-A8A1-29A01BC8ECC1}"/>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0" name="TextBox 19">
              <a:extLst>
                <a:ext uri="{FF2B5EF4-FFF2-40B4-BE49-F238E27FC236}">
                  <a16:creationId xmlns:a16="http://schemas.microsoft.com/office/drawing/2014/main" id="{0FB7EBF6-40D7-B863-68D3-974A35FC9FB9}"/>
                </a:ext>
              </a:extLst>
            </p:cNvPr>
            <p:cNvSpPr txBox="1"/>
            <p:nvPr/>
          </p:nvSpPr>
          <p:spPr>
            <a:xfrm>
              <a:off x="3493634" y="1828196"/>
              <a:ext cx="2353958" cy="1736795"/>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21" name="Group 20">
            <a:extLst>
              <a:ext uri="{FF2B5EF4-FFF2-40B4-BE49-F238E27FC236}">
                <a16:creationId xmlns:a16="http://schemas.microsoft.com/office/drawing/2014/main" id="{D55FDCB6-A592-BA0E-9A6D-B7AC2BFF1C45}"/>
              </a:ext>
            </a:extLst>
          </p:cNvPr>
          <p:cNvGrpSpPr/>
          <p:nvPr/>
        </p:nvGrpSpPr>
        <p:grpSpPr>
          <a:xfrm>
            <a:off x="9148117" y="2434106"/>
            <a:ext cx="2392063" cy="1715647"/>
            <a:chOff x="3455529" y="1715218"/>
            <a:chExt cx="2392063" cy="2016970"/>
          </a:xfrm>
        </p:grpSpPr>
        <p:sp>
          <p:nvSpPr>
            <p:cNvPr id="22" name="Rectangle 21">
              <a:extLst>
                <a:ext uri="{FF2B5EF4-FFF2-40B4-BE49-F238E27FC236}">
                  <a16:creationId xmlns:a16="http://schemas.microsoft.com/office/drawing/2014/main" id="{27B069BE-5B0A-CA6E-A348-5B61096962D2}"/>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F673D19D-6DDB-5575-A5AE-FA7DE9544669}"/>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25" name="Group 24">
            <a:extLst>
              <a:ext uri="{FF2B5EF4-FFF2-40B4-BE49-F238E27FC236}">
                <a16:creationId xmlns:a16="http://schemas.microsoft.com/office/drawing/2014/main" id="{D17AFF24-1934-4296-F9E7-8203D92F6D1F}"/>
              </a:ext>
            </a:extLst>
          </p:cNvPr>
          <p:cNvGrpSpPr/>
          <p:nvPr/>
        </p:nvGrpSpPr>
        <p:grpSpPr>
          <a:xfrm>
            <a:off x="9148117" y="4271870"/>
            <a:ext cx="2392063" cy="1715647"/>
            <a:chOff x="3455529" y="1715218"/>
            <a:chExt cx="2392063" cy="2016970"/>
          </a:xfrm>
        </p:grpSpPr>
        <p:sp>
          <p:nvSpPr>
            <p:cNvPr id="26" name="Rectangle 25">
              <a:extLst>
                <a:ext uri="{FF2B5EF4-FFF2-40B4-BE49-F238E27FC236}">
                  <a16:creationId xmlns:a16="http://schemas.microsoft.com/office/drawing/2014/main" id="{5D6F14BC-2B30-0248-1962-966B52B1FBDF}"/>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C3B62143-05BB-D782-79FB-EF608C8E5FAE}"/>
                </a:ext>
              </a:extLst>
            </p:cNvPr>
            <p:cNvSpPr txBox="1"/>
            <p:nvPr/>
          </p:nvSpPr>
          <p:spPr>
            <a:xfrm>
              <a:off x="3656632" y="2244782"/>
              <a:ext cx="2017059" cy="75984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140" name="Group 4139">
            <a:extLst>
              <a:ext uri="{FF2B5EF4-FFF2-40B4-BE49-F238E27FC236}">
                <a16:creationId xmlns:a16="http://schemas.microsoft.com/office/drawing/2014/main" id="{45CE7104-21F3-9F20-52BF-93B8B5BC7347}"/>
              </a:ext>
            </a:extLst>
          </p:cNvPr>
          <p:cNvGrpSpPr/>
          <p:nvPr/>
        </p:nvGrpSpPr>
        <p:grpSpPr>
          <a:xfrm>
            <a:off x="9148117" y="4271870"/>
            <a:ext cx="2392063" cy="1715647"/>
            <a:chOff x="3455529" y="1715218"/>
            <a:chExt cx="2392063" cy="2016970"/>
          </a:xfrm>
          <a:solidFill>
            <a:srgbClr val="E94D54"/>
          </a:solidFill>
        </p:grpSpPr>
        <p:sp>
          <p:nvSpPr>
            <p:cNvPr id="4141" name="Rectangle 4140">
              <a:extLst>
                <a:ext uri="{FF2B5EF4-FFF2-40B4-BE49-F238E27FC236}">
                  <a16:creationId xmlns:a16="http://schemas.microsoft.com/office/drawing/2014/main" id="{D08B2D1F-38B7-F45B-11BE-FB59C49068F4}"/>
                </a:ext>
              </a:extLst>
            </p:cNvPr>
            <p:cNvSpPr/>
            <p:nvPr/>
          </p:nvSpPr>
          <p:spPr>
            <a:xfrm>
              <a:off x="3455529" y="1715218"/>
              <a:ext cx="2392063" cy="20169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42" name="TextBox 4141">
              <a:extLst>
                <a:ext uri="{FF2B5EF4-FFF2-40B4-BE49-F238E27FC236}">
                  <a16:creationId xmlns:a16="http://schemas.microsoft.com/office/drawing/2014/main" id="{0FE9CCA2-96F0-431A-0D35-7300A6373E9F}"/>
                </a:ext>
              </a:extLst>
            </p:cNvPr>
            <p:cNvSpPr txBox="1"/>
            <p:nvPr/>
          </p:nvSpPr>
          <p:spPr>
            <a:xfrm>
              <a:off x="3656632" y="2423606"/>
              <a:ext cx="2017059" cy="434199"/>
            </a:xfrm>
            <a:prstGeom prst="rect">
              <a:avLst/>
            </a:prstGeom>
            <a:grp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Tree>
    <p:extLst>
      <p:ext uri="{BB962C8B-B14F-4D97-AF65-F5344CB8AC3E}">
        <p14:creationId xmlns:p14="http://schemas.microsoft.com/office/powerpoint/2010/main" val="2616494251"/>
      </p:ext>
    </p:extLst>
  </p:cSld>
  <p:clrMapOvr>
    <a:masterClrMapping/>
  </p:clrMapOvr>
  <p:transition advClick="0">
    <p:sndAc>
      <p:end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43" name="Picture 4142" descr="A picture containing text, dark, watching, lit&#10;&#10;Description automatically generated">
            <a:extLst>
              <a:ext uri="{FF2B5EF4-FFF2-40B4-BE49-F238E27FC236}">
                <a16:creationId xmlns:a16="http://schemas.microsoft.com/office/drawing/2014/main" id="{95A6ED0A-460E-0771-E63E-97DF872E2194}"/>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grpSp>
        <p:nvGrpSpPr>
          <p:cNvPr id="2" name="Group 1">
            <a:extLst>
              <a:ext uri="{FF2B5EF4-FFF2-40B4-BE49-F238E27FC236}">
                <a16:creationId xmlns:a16="http://schemas.microsoft.com/office/drawing/2014/main" id="{1232055B-95C4-CAC3-6983-CC24C1FCF135}"/>
              </a:ext>
            </a:extLst>
          </p:cNvPr>
          <p:cNvGrpSpPr/>
          <p:nvPr/>
        </p:nvGrpSpPr>
        <p:grpSpPr>
          <a:xfrm>
            <a:off x="613718" y="2434106"/>
            <a:ext cx="2392063" cy="1715647"/>
            <a:chOff x="3455529" y="1715218"/>
            <a:chExt cx="2392063" cy="2016970"/>
          </a:xfrm>
        </p:grpSpPr>
        <p:sp>
          <p:nvSpPr>
            <p:cNvPr id="9" name="Rectangle 8">
              <a:extLst>
                <a:ext uri="{FF2B5EF4-FFF2-40B4-BE49-F238E27FC236}">
                  <a16:creationId xmlns:a16="http://schemas.microsoft.com/office/drawing/2014/main" id="{457EEDC6-727B-1626-A618-660FB9C0D98B}"/>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0" name="TextBox 9">
              <a:extLst>
                <a:ext uri="{FF2B5EF4-FFF2-40B4-BE49-F238E27FC236}">
                  <a16:creationId xmlns:a16="http://schemas.microsoft.com/office/drawing/2014/main" id="{4E593112-0818-76F9-EF23-DF7AEB692A81}"/>
                </a:ext>
              </a:extLst>
            </p:cNvPr>
            <p:cNvSpPr txBox="1"/>
            <p:nvPr/>
          </p:nvSpPr>
          <p:spPr>
            <a:xfrm>
              <a:off x="3493632" y="2018128"/>
              <a:ext cx="2344994"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available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 Dorset</a:t>
              </a:r>
            </a:p>
          </p:txBody>
        </p:sp>
      </p:grpSp>
      <p:grpSp>
        <p:nvGrpSpPr>
          <p:cNvPr id="11" name="Group 10">
            <a:extLst>
              <a:ext uri="{FF2B5EF4-FFF2-40B4-BE49-F238E27FC236}">
                <a16:creationId xmlns:a16="http://schemas.microsoft.com/office/drawing/2014/main" id="{F2519187-57FE-4D27-BF66-F9140B6EFAD6}"/>
              </a:ext>
            </a:extLst>
          </p:cNvPr>
          <p:cNvGrpSpPr/>
          <p:nvPr/>
        </p:nvGrpSpPr>
        <p:grpSpPr>
          <a:xfrm>
            <a:off x="613718" y="4271870"/>
            <a:ext cx="2392063" cy="1715647"/>
            <a:chOff x="3455529" y="1715218"/>
            <a:chExt cx="2392063" cy="2016970"/>
          </a:xfrm>
        </p:grpSpPr>
        <p:sp>
          <p:nvSpPr>
            <p:cNvPr id="12" name="Rectangle 11">
              <a:extLst>
                <a:ext uri="{FF2B5EF4-FFF2-40B4-BE49-F238E27FC236}">
                  <a16:creationId xmlns:a16="http://schemas.microsoft.com/office/drawing/2014/main" id="{1C317533-703F-A59D-73B3-B207683AB58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3" name="TextBox 12">
              <a:extLst>
                <a:ext uri="{FF2B5EF4-FFF2-40B4-BE49-F238E27FC236}">
                  <a16:creationId xmlns:a16="http://schemas.microsoft.com/office/drawing/2014/main" id="{20FFBCB2-F434-A78D-EED3-2CED603DA628}"/>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2434106"/>
            <a:ext cx="2392063" cy="1715647"/>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018690"/>
              <a:ext cx="2017059"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8627741"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340951" y="1585557"/>
            <a:ext cx="10291190" cy="742062"/>
          </a:xfrm>
          <a:noFill/>
          <a:ln w="63500">
            <a:noFill/>
            <a:miter lim="800000"/>
            <a:headEnd/>
            <a:tailEnd/>
          </a:ln>
        </p:spPr>
        <p:txBody>
          <a:bodyPr>
            <a:normAutofit fontScale="90000"/>
          </a:bodyPr>
          <a:lstStyle/>
          <a:p>
            <a:pPr eaLnBrk="1" hangingPunct="1">
              <a:lnSpc>
                <a:spcPct val="100000"/>
              </a:lnSpc>
            </a:pPr>
            <a:r>
              <a:rPr lang="en-GB" altLang="en-US" sz="2400" dirty="0">
                <a:latin typeface="Lato" panose="020F0502020204030203" pitchFamily="34" charset="0"/>
                <a:ea typeface="Lato" panose="020F0502020204030203" pitchFamily="34" charset="0"/>
                <a:cs typeface="Lato" panose="020F0502020204030203" pitchFamily="34" charset="0"/>
              </a:rPr>
              <a:t>Apply your understanding of the keywords you learnt earlier and explain how they create or reduce opportunities for you when you come to applying for a role.</a:t>
            </a:r>
            <a:endPar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and their impact on me</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4"/>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nvGrpSpPr>
          <p:cNvPr id="63" name="Group 62">
            <a:extLst>
              <a:ext uri="{FF2B5EF4-FFF2-40B4-BE49-F238E27FC236}">
                <a16:creationId xmlns:a16="http://schemas.microsoft.com/office/drawing/2014/main" id="{D84CAF8F-210B-EF66-56A6-865DE95E7114}"/>
              </a:ext>
            </a:extLst>
          </p:cNvPr>
          <p:cNvGrpSpPr/>
          <p:nvPr/>
        </p:nvGrpSpPr>
        <p:grpSpPr>
          <a:xfrm>
            <a:off x="3455529" y="4271870"/>
            <a:ext cx="2392063" cy="1715647"/>
            <a:chOff x="3455529" y="1715218"/>
            <a:chExt cx="2392063" cy="2016970"/>
          </a:xfrm>
        </p:grpSpPr>
        <p:sp>
          <p:nvSpPr>
            <p:cNvPr id="4096" name="Rectangle 4095">
              <a:extLst>
                <a:ext uri="{FF2B5EF4-FFF2-40B4-BE49-F238E27FC236}">
                  <a16:creationId xmlns:a16="http://schemas.microsoft.com/office/drawing/2014/main" id="{1F611063-DAA6-0E25-EC94-7F7DD01E95E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97" name="TextBox 4096">
              <a:extLst>
                <a:ext uri="{FF2B5EF4-FFF2-40B4-BE49-F238E27FC236}">
                  <a16:creationId xmlns:a16="http://schemas.microsoft.com/office/drawing/2014/main" id="{DD421E20-34D6-ED8C-D6FE-B7620AD83198}"/>
                </a:ext>
              </a:extLst>
            </p:cNvPr>
            <p:cNvSpPr txBox="1"/>
            <p:nvPr/>
          </p:nvSpPr>
          <p:spPr>
            <a:xfrm>
              <a:off x="3560563" y="1960712"/>
              <a:ext cx="2209196" cy="1411146"/>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C0F8F547-D761-D96D-5117-B42A7B8F4D65}"/>
              </a:ext>
            </a:extLst>
          </p:cNvPr>
          <p:cNvGrpSpPr/>
          <p:nvPr/>
        </p:nvGrpSpPr>
        <p:grpSpPr>
          <a:xfrm>
            <a:off x="6306306" y="2434106"/>
            <a:ext cx="2392063" cy="1715647"/>
            <a:chOff x="3455529" y="1715218"/>
            <a:chExt cx="2392063" cy="2016970"/>
          </a:xfrm>
        </p:grpSpPr>
        <p:sp>
          <p:nvSpPr>
            <p:cNvPr id="16" name="Rectangle 15">
              <a:extLst>
                <a:ext uri="{FF2B5EF4-FFF2-40B4-BE49-F238E27FC236}">
                  <a16:creationId xmlns:a16="http://schemas.microsoft.com/office/drawing/2014/main" id="{4648CA21-902F-3694-A3DB-2BED51554270}"/>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17" name="TextBox 16">
              <a:extLst>
                <a:ext uri="{FF2B5EF4-FFF2-40B4-BE49-F238E27FC236}">
                  <a16:creationId xmlns:a16="http://schemas.microsoft.com/office/drawing/2014/main" id="{DFAE895E-26CE-7524-BDCC-E0AC1335E8B3}"/>
                </a:ext>
              </a:extLst>
            </p:cNvPr>
            <p:cNvSpPr txBox="1"/>
            <p:nvPr/>
          </p:nvSpPr>
          <p:spPr>
            <a:xfrm>
              <a:off x="3455530" y="2123537"/>
              <a:ext cx="2392062"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a</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career</a:t>
              </a:r>
            </a:p>
          </p:txBody>
        </p:sp>
      </p:grpSp>
      <p:grpSp>
        <p:nvGrpSpPr>
          <p:cNvPr id="18" name="Group 17">
            <a:extLst>
              <a:ext uri="{FF2B5EF4-FFF2-40B4-BE49-F238E27FC236}">
                <a16:creationId xmlns:a16="http://schemas.microsoft.com/office/drawing/2014/main" id="{6DF2F69B-CB60-A561-A181-51951A347E76}"/>
              </a:ext>
            </a:extLst>
          </p:cNvPr>
          <p:cNvGrpSpPr/>
          <p:nvPr/>
        </p:nvGrpSpPr>
        <p:grpSpPr>
          <a:xfrm>
            <a:off x="6306306" y="4271870"/>
            <a:ext cx="2392063" cy="1715647"/>
            <a:chOff x="3455529" y="1715218"/>
            <a:chExt cx="2392063" cy="2016970"/>
          </a:xfrm>
        </p:grpSpPr>
        <p:sp>
          <p:nvSpPr>
            <p:cNvPr id="19" name="Rectangle 18">
              <a:extLst>
                <a:ext uri="{FF2B5EF4-FFF2-40B4-BE49-F238E27FC236}">
                  <a16:creationId xmlns:a16="http://schemas.microsoft.com/office/drawing/2014/main" id="{8310103B-F8DD-DC21-A8A1-29A01BC8ECC1}"/>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0" name="TextBox 19">
              <a:extLst>
                <a:ext uri="{FF2B5EF4-FFF2-40B4-BE49-F238E27FC236}">
                  <a16:creationId xmlns:a16="http://schemas.microsoft.com/office/drawing/2014/main" id="{0FB7EBF6-40D7-B863-68D3-974A35FC9FB9}"/>
                </a:ext>
              </a:extLst>
            </p:cNvPr>
            <p:cNvSpPr txBox="1"/>
            <p:nvPr/>
          </p:nvSpPr>
          <p:spPr>
            <a:xfrm>
              <a:off x="3493634" y="1828196"/>
              <a:ext cx="2353958" cy="1736795"/>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21" name="Group 20">
            <a:extLst>
              <a:ext uri="{FF2B5EF4-FFF2-40B4-BE49-F238E27FC236}">
                <a16:creationId xmlns:a16="http://schemas.microsoft.com/office/drawing/2014/main" id="{D55FDCB6-A592-BA0E-9A6D-B7AC2BFF1C45}"/>
              </a:ext>
            </a:extLst>
          </p:cNvPr>
          <p:cNvGrpSpPr/>
          <p:nvPr/>
        </p:nvGrpSpPr>
        <p:grpSpPr>
          <a:xfrm>
            <a:off x="9148117" y="2434106"/>
            <a:ext cx="2392063" cy="1715647"/>
            <a:chOff x="3455529" y="1715218"/>
            <a:chExt cx="2392063" cy="2016970"/>
          </a:xfrm>
        </p:grpSpPr>
        <p:sp>
          <p:nvSpPr>
            <p:cNvPr id="22" name="Rectangle 21">
              <a:extLst>
                <a:ext uri="{FF2B5EF4-FFF2-40B4-BE49-F238E27FC236}">
                  <a16:creationId xmlns:a16="http://schemas.microsoft.com/office/drawing/2014/main" id="{27B069BE-5B0A-CA6E-A348-5B61096962D2}"/>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F673D19D-6DDB-5575-A5AE-FA7DE9544669}"/>
                </a:ext>
              </a:extLst>
            </p:cNvPr>
            <p:cNvSpPr txBox="1"/>
            <p:nvPr/>
          </p:nvSpPr>
          <p:spPr>
            <a:xfrm>
              <a:off x="3656632" y="2123537"/>
              <a:ext cx="2017059" cy="1085497"/>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25" name="Group 24">
            <a:extLst>
              <a:ext uri="{FF2B5EF4-FFF2-40B4-BE49-F238E27FC236}">
                <a16:creationId xmlns:a16="http://schemas.microsoft.com/office/drawing/2014/main" id="{D17AFF24-1934-4296-F9E7-8203D92F6D1F}"/>
              </a:ext>
            </a:extLst>
          </p:cNvPr>
          <p:cNvGrpSpPr/>
          <p:nvPr/>
        </p:nvGrpSpPr>
        <p:grpSpPr>
          <a:xfrm>
            <a:off x="9148117" y="4271870"/>
            <a:ext cx="2392063" cy="1715647"/>
            <a:chOff x="3455529" y="1715218"/>
            <a:chExt cx="2392063" cy="2016970"/>
          </a:xfrm>
        </p:grpSpPr>
        <p:sp>
          <p:nvSpPr>
            <p:cNvPr id="26" name="Rectangle 25">
              <a:extLst>
                <a:ext uri="{FF2B5EF4-FFF2-40B4-BE49-F238E27FC236}">
                  <a16:creationId xmlns:a16="http://schemas.microsoft.com/office/drawing/2014/main" id="{5D6F14BC-2B30-0248-1962-966B52B1FBDF}"/>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C3B62143-05BB-D782-79FB-EF608C8E5FAE}"/>
                </a:ext>
              </a:extLst>
            </p:cNvPr>
            <p:cNvSpPr txBox="1"/>
            <p:nvPr/>
          </p:nvSpPr>
          <p:spPr>
            <a:xfrm>
              <a:off x="3667531" y="2030641"/>
              <a:ext cx="2017059" cy="1411146"/>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 training or voluntary work</a:t>
              </a:r>
            </a:p>
          </p:txBody>
        </p:sp>
      </p:grpSp>
    </p:spTree>
    <p:extLst>
      <p:ext uri="{BB962C8B-B14F-4D97-AF65-F5344CB8AC3E}">
        <p14:creationId xmlns:p14="http://schemas.microsoft.com/office/powerpoint/2010/main" val="2811631798"/>
      </p:ext>
    </p:extLst>
  </p:cSld>
  <p:clrMapOvr>
    <a:masterClrMapping/>
  </p:clrMapOvr>
  <p:transition advClick="0">
    <p:sndAc>
      <p:end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 dark, watching, lit&#10;&#10;Description automatically generated">
            <a:extLst>
              <a:ext uri="{FF2B5EF4-FFF2-40B4-BE49-F238E27FC236}">
                <a16:creationId xmlns:a16="http://schemas.microsoft.com/office/drawing/2014/main" id="{25347A44-1D1C-0A04-EE52-30469EFC8124}"/>
              </a:ext>
            </a:extLst>
          </p:cNvPr>
          <p:cNvPicPr>
            <a:picLocks noChangeAspect="1"/>
          </p:cNvPicPr>
          <p:nvPr/>
        </p:nvPicPr>
        <p:blipFill>
          <a:blip r:embed="rId2">
            <a:alphaModFix amt="50000"/>
            <a:extLst>
              <a:ext uri="{28A0092B-C50C-407E-A947-70E740481C1C}">
                <a14:useLocalDpi xmlns:a14="http://schemas.microsoft.com/office/drawing/2010/main" val="0"/>
              </a:ext>
            </a:extLst>
          </a:blip>
          <a:stretch>
            <a:fillRect/>
          </a:stretch>
        </p:blipFill>
        <p:spPr>
          <a:xfrm>
            <a:off x="1567329" y="-205259"/>
            <a:ext cx="9057341" cy="7268517"/>
          </a:xfrm>
          <a:prstGeom prst="rect">
            <a:avLst/>
          </a:prstGeom>
        </p:spPr>
      </p:pic>
      <p:pic>
        <p:nvPicPr>
          <p:cNvPr id="15" name="Picture 14">
            <a:extLst>
              <a:ext uri="{FF2B5EF4-FFF2-40B4-BE49-F238E27FC236}">
                <a16:creationId xmlns:a16="http://schemas.microsoft.com/office/drawing/2014/main" id="{604F5FC7-1692-236B-33D7-EB8844CDE4D3}"/>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16" name="Rectangle 15">
            <a:extLst>
              <a:ext uri="{FF2B5EF4-FFF2-40B4-BE49-F238E27FC236}">
                <a16:creationId xmlns:a16="http://schemas.microsoft.com/office/drawing/2014/main" id="{D9C6DF1D-CA26-613C-7B3A-14F411FBDA7A}"/>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descr="Logo&#10;&#10;Description automatically generated">
            <a:extLst>
              <a:ext uri="{FF2B5EF4-FFF2-40B4-BE49-F238E27FC236}">
                <a16:creationId xmlns:a16="http://schemas.microsoft.com/office/drawing/2014/main" id="{E95B8BFB-7340-C47D-9F6C-AEADF0E307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18" name="Straight Connector 17">
            <a:extLst>
              <a:ext uri="{FF2B5EF4-FFF2-40B4-BE49-F238E27FC236}">
                <a16:creationId xmlns:a16="http://schemas.microsoft.com/office/drawing/2014/main" id="{4E76D0C8-CA4A-C1F6-E774-E4F08D8ABAF0}"/>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sp>
        <p:nvSpPr>
          <p:cNvPr id="3" name="Rectangle 2">
            <a:extLst>
              <a:ext uri="{FF2B5EF4-FFF2-40B4-BE49-F238E27FC236}">
                <a16:creationId xmlns:a16="http://schemas.microsoft.com/office/drawing/2014/main" id="{764D58BE-5F49-E3B4-6101-2E0564CA873D}"/>
              </a:ext>
            </a:extLst>
          </p:cNvPr>
          <p:cNvSpPr/>
          <p:nvPr/>
        </p:nvSpPr>
        <p:spPr>
          <a:xfrm>
            <a:off x="-1" y="508387"/>
            <a:ext cx="2393577"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AB1AABD4-3A96-AE57-FC3A-AD8468E27BDB}"/>
              </a:ext>
            </a:extLst>
          </p:cNvPr>
          <p:cNvSpPr txBox="1">
            <a:spLocks/>
          </p:cNvSpPr>
          <p:nvPr/>
        </p:nvSpPr>
        <p:spPr>
          <a:xfrm>
            <a:off x="291353" y="365125"/>
            <a:ext cx="2631141"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Recap</a:t>
            </a:r>
          </a:p>
        </p:txBody>
      </p:sp>
      <p:sp>
        <p:nvSpPr>
          <p:cNvPr id="6" name="Content Placeholder 5">
            <a:extLst>
              <a:ext uri="{FF2B5EF4-FFF2-40B4-BE49-F238E27FC236}">
                <a16:creationId xmlns:a16="http://schemas.microsoft.com/office/drawing/2014/main" id="{C6C1AB90-C429-490B-BD96-832BD2CBD459}"/>
              </a:ext>
            </a:extLst>
          </p:cNvPr>
          <p:cNvSpPr>
            <a:spLocks noGrp="1"/>
          </p:cNvSpPr>
          <p:nvPr>
            <p:ph idx="1"/>
          </p:nvPr>
        </p:nvSpPr>
        <p:spPr>
          <a:xfrm>
            <a:off x="300102" y="1679120"/>
            <a:ext cx="10515600" cy="581952"/>
          </a:xfrm>
        </p:spPr>
        <p:txBody>
          <a:bodyPr/>
          <a:lstStyle/>
          <a:p>
            <a:pPr marL="0" indent="0">
              <a:buNone/>
            </a:pPr>
            <a:r>
              <a:rPr lang="en-GB" dirty="0">
                <a:latin typeface="Lato" panose="020F0502020204030203" pitchFamily="34" charset="0"/>
                <a:ea typeface="Lato" panose="020F0502020204030203" pitchFamily="34" charset="0"/>
                <a:cs typeface="Lato" panose="020F0502020204030203" pitchFamily="34" charset="0"/>
              </a:rPr>
              <a:t>You should now be able to describe the following:</a:t>
            </a:r>
          </a:p>
        </p:txBody>
      </p:sp>
      <p:sp>
        <p:nvSpPr>
          <p:cNvPr id="8" name="Oval 7">
            <a:extLst>
              <a:ext uri="{FF2B5EF4-FFF2-40B4-BE49-F238E27FC236}">
                <a16:creationId xmlns:a16="http://schemas.microsoft.com/office/drawing/2014/main" id="{495666FA-A19F-4369-8116-A29F617F1A0A}"/>
              </a:ext>
            </a:extLst>
          </p:cNvPr>
          <p:cNvSpPr/>
          <p:nvPr/>
        </p:nvSpPr>
        <p:spPr>
          <a:xfrm>
            <a:off x="2260597" y="2828673"/>
            <a:ext cx="2178423" cy="2178423"/>
          </a:xfrm>
          <a:prstGeom prst="ellipse">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697C0EA-171A-1C41-D08E-5A905E3D6578}"/>
              </a:ext>
            </a:extLst>
          </p:cNvPr>
          <p:cNvSpPr txBox="1"/>
          <p:nvPr/>
        </p:nvSpPr>
        <p:spPr>
          <a:xfrm>
            <a:off x="2330821" y="3326684"/>
            <a:ext cx="2017059" cy="1200329"/>
          </a:xfrm>
          <a:prstGeom prst="rect">
            <a:avLst/>
          </a:prstGeom>
          <a:noFill/>
        </p:spPr>
        <p:txBody>
          <a:bodyPr wrap="square" rtlCol="0">
            <a:spAutoFit/>
          </a:bodyPr>
          <a:lstStyle/>
          <a:p>
            <a:pPr algn="ct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The six main sectors providing employment in Dorset</a:t>
            </a:r>
          </a:p>
        </p:txBody>
      </p:sp>
      <p:sp>
        <p:nvSpPr>
          <p:cNvPr id="10" name="Oval 9">
            <a:extLst>
              <a:ext uri="{FF2B5EF4-FFF2-40B4-BE49-F238E27FC236}">
                <a16:creationId xmlns:a16="http://schemas.microsoft.com/office/drawing/2014/main" id="{00DB1DF2-6283-2B6C-D440-472DEEB180F6}"/>
              </a:ext>
            </a:extLst>
          </p:cNvPr>
          <p:cNvSpPr/>
          <p:nvPr/>
        </p:nvSpPr>
        <p:spPr>
          <a:xfrm>
            <a:off x="4751295" y="2667308"/>
            <a:ext cx="2519083" cy="2519083"/>
          </a:xfrm>
          <a:prstGeom prst="ellipse">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11" name="TextBox 10">
            <a:extLst>
              <a:ext uri="{FF2B5EF4-FFF2-40B4-BE49-F238E27FC236}">
                <a16:creationId xmlns:a16="http://schemas.microsoft.com/office/drawing/2014/main" id="{A7EC430E-3B4E-EFCA-CCC3-5170C38658C1}"/>
              </a:ext>
            </a:extLst>
          </p:cNvPr>
          <p:cNvSpPr txBox="1"/>
          <p:nvPr/>
        </p:nvSpPr>
        <p:spPr>
          <a:xfrm>
            <a:off x="4906681" y="3274106"/>
            <a:ext cx="2229225" cy="1252907"/>
          </a:xfrm>
          <a:prstGeom prst="rect">
            <a:avLst/>
          </a:prstGeom>
          <a:noFill/>
        </p:spPr>
        <p:txBody>
          <a:bodyPr wrap="square" rtlCol="0">
            <a:spAutoFit/>
          </a:bodyPr>
          <a:lstStyle/>
          <a:p>
            <a:pPr lvl="0" algn="ctr">
              <a:lnSpc>
                <a:spcPct val="107000"/>
              </a:lnSpc>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The names of some of the biggest employers in some of these sectors</a:t>
            </a:r>
          </a:p>
        </p:txBody>
      </p:sp>
      <p:sp>
        <p:nvSpPr>
          <p:cNvPr id="12" name="Oval 11">
            <a:extLst>
              <a:ext uri="{FF2B5EF4-FFF2-40B4-BE49-F238E27FC236}">
                <a16:creationId xmlns:a16="http://schemas.microsoft.com/office/drawing/2014/main" id="{06E9A566-4C6B-6A37-06B3-3FED3B4D986A}"/>
              </a:ext>
            </a:extLst>
          </p:cNvPr>
          <p:cNvSpPr/>
          <p:nvPr/>
        </p:nvSpPr>
        <p:spPr>
          <a:xfrm>
            <a:off x="7611036" y="2429540"/>
            <a:ext cx="2931354" cy="2931354"/>
          </a:xfrm>
          <a:prstGeom prst="ellipse">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9FB4030-94EB-74C6-4559-298507B442CB}"/>
              </a:ext>
            </a:extLst>
          </p:cNvPr>
          <p:cNvSpPr txBox="1"/>
          <p:nvPr/>
        </p:nvSpPr>
        <p:spPr>
          <a:xfrm>
            <a:off x="8024905" y="2806626"/>
            <a:ext cx="2229225" cy="2141997"/>
          </a:xfrm>
          <a:prstGeom prst="rect">
            <a:avLst/>
          </a:prstGeom>
          <a:noFill/>
        </p:spPr>
        <p:txBody>
          <a:bodyPr wrap="square" rtlCol="0">
            <a:spAutoFit/>
          </a:bodyPr>
          <a:lstStyle/>
          <a:p>
            <a:pPr lvl="0" algn="ctr">
              <a:lnSpc>
                <a:spcPct val="107000"/>
              </a:lnSpc>
              <a:spcAft>
                <a:spcPts val="800"/>
              </a:spcAft>
            </a:pPr>
            <a:r>
              <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rPr>
              <a:t>Make some links between the GCSEs you are thinking of taking and what career this could lead to for one of these em</a:t>
            </a:r>
            <a:r>
              <a:rPr lang="en-GB" dirty="0">
                <a:solidFill>
                  <a:schemeClr val="bg1"/>
                </a:solidFill>
                <a:latin typeface="Lato" panose="020F0502020204030203" pitchFamily="34" charset="0"/>
                <a:ea typeface="Lato" panose="020F0502020204030203" pitchFamily="34" charset="0"/>
                <a:cs typeface="Lato" panose="020F0502020204030203" pitchFamily="34" charset="0"/>
              </a:rPr>
              <a:t>ployers</a:t>
            </a:r>
            <a:endParaRPr lang="en-GB" sz="1800" dirty="0">
              <a:solidFill>
                <a:schemeClr val="bg1"/>
              </a:solidFill>
              <a:effectLst/>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3028137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B0FD5F-8377-D247-E086-906F5AD1EE6D}"/>
              </a:ext>
            </a:extLst>
          </p:cNvPr>
          <p:cNvSpPr/>
          <p:nvPr/>
        </p:nvSpPr>
        <p:spPr>
          <a:xfrm>
            <a:off x="0" y="0"/>
            <a:ext cx="12192000" cy="685800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Map&#10;&#10;Description automatically generated">
            <a:extLst>
              <a:ext uri="{FF2B5EF4-FFF2-40B4-BE49-F238E27FC236}">
                <a16:creationId xmlns:a16="http://schemas.microsoft.com/office/drawing/2014/main" id="{252ACA77-0109-F961-9A43-967D5A2628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0305" y="-539585"/>
            <a:ext cx="9890555" cy="7937170"/>
          </a:xfrm>
          <a:prstGeom prst="rect">
            <a:avLst/>
          </a:prstGeom>
        </p:spPr>
      </p:pic>
      <p:pic>
        <p:nvPicPr>
          <p:cNvPr id="8" name="Picture 7" descr="Logo&#10;&#10;Description automatically generated">
            <a:extLst>
              <a:ext uri="{FF2B5EF4-FFF2-40B4-BE49-F238E27FC236}">
                <a16:creationId xmlns:a16="http://schemas.microsoft.com/office/drawing/2014/main" id="{B858D45D-9D0D-0827-8FE8-1FA20E65FA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6262" y="1458865"/>
            <a:ext cx="6464400" cy="2933842"/>
          </a:xfrm>
          <a:prstGeom prst="rect">
            <a:avLst/>
          </a:prstGeom>
        </p:spPr>
      </p:pic>
      <p:pic>
        <p:nvPicPr>
          <p:cNvPr id="10" name="Picture 9" descr="A black and white logo&#10;&#10;Description automatically generated with low confidence">
            <a:extLst>
              <a:ext uri="{FF2B5EF4-FFF2-40B4-BE49-F238E27FC236}">
                <a16:creationId xmlns:a16="http://schemas.microsoft.com/office/drawing/2014/main" id="{624833BC-721E-5BEE-D318-BD5BDD711D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1924" y="3751730"/>
            <a:ext cx="2644312" cy="673603"/>
          </a:xfrm>
          <a:prstGeom prst="rect">
            <a:avLst/>
          </a:prstGeom>
        </p:spPr>
      </p:pic>
      <p:pic>
        <p:nvPicPr>
          <p:cNvPr id="18" name="Picture 17" descr="Graphical user interface, text, application&#10;&#10;Description automatically generated">
            <a:extLst>
              <a:ext uri="{FF2B5EF4-FFF2-40B4-BE49-F238E27FC236}">
                <a16:creationId xmlns:a16="http://schemas.microsoft.com/office/drawing/2014/main" id="{5613CE12-4A8E-389A-BFF0-81B1C72CC1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30" y="5387649"/>
            <a:ext cx="4509396" cy="1470063"/>
          </a:xfrm>
          <a:prstGeom prst="rect">
            <a:avLst/>
          </a:prstGeom>
        </p:spPr>
      </p:pic>
    </p:spTree>
    <p:extLst>
      <p:ext uri="{BB962C8B-B14F-4D97-AF65-F5344CB8AC3E}">
        <p14:creationId xmlns:p14="http://schemas.microsoft.com/office/powerpoint/2010/main" val="1650493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sz="1800" dirty="0">
                  <a:solidFill>
                    <a:schemeClr val="bg1"/>
                  </a:solidFill>
                </a:rPr>
                <a:t>And abilities to</a:t>
              </a:r>
            </a:p>
            <a:p>
              <a:pPr algn="ctr" eaLnBrk="1" hangingPunct="1">
                <a:spcBef>
                  <a:spcPct val="0"/>
                </a:spcBef>
                <a:buFontTx/>
                <a:buNone/>
              </a:pPr>
              <a:r>
                <a:rPr lang="en-US" altLang="en-US" sz="1800" dirty="0">
                  <a:solidFill>
                    <a:schemeClr val="bg1"/>
                  </a:solidFill>
                </a:rPr>
                <a:t>Have a job or </a:t>
              </a:r>
            </a:p>
            <a:p>
              <a:pPr algn="ctr" eaLnBrk="1" hangingPunct="1">
                <a:spcBef>
                  <a:spcPct val="0"/>
                </a:spcBef>
                <a:buFontTx/>
                <a:buNone/>
              </a:pPr>
              <a:r>
                <a:rPr lang="en-US" altLang="en-US" sz="1800" dirty="0">
                  <a:solidFill>
                    <a:schemeClr val="bg1"/>
                  </a:solidFill>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8" name="Group 47">
            <a:extLst>
              <a:ext uri="{FF2B5EF4-FFF2-40B4-BE49-F238E27FC236}">
                <a16:creationId xmlns:a16="http://schemas.microsoft.com/office/drawing/2014/main" id="{B0CEA010-9D69-271C-2237-FFC61B38E690}"/>
              </a:ext>
            </a:extLst>
          </p:cNvPr>
          <p:cNvGrpSpPr/>
          <p:nvPr/>
        </p:nvGrpSpPr>
        <p:grpSpPr>
          <a:xfrm>
            <a:off x="3455529" y="1715218"/>
            <a:ext cx="2392063" cy="2016970"/>
            <a:chOff x="3455529" y="1715218"/>
            <a:chExt cx="2392063" cy="2016970"/>
          </a:xfrm>
        </p:grpSpPr>
        <p:sp>
          <p:nvSpPr>
            <p:cNvPr id="33" name="Rectangle 32">
              <a:extLst>
                <a:ext uri="{FF2B5EF4-FFF2-40B4-BE49-F238E27FC236}">
                  <a16:creationId xmlns:a16="http://schemas.microsoft.com/office/drawing/2014/main" id="{9D19A1D8-BF5A-37C2-D801-CD15B287139C}"/>
                </a:ext>
              </a:extLst>
            </p:cNvPr>
            <p:cNvSpPr/>
            <p:nvPr/>
          </p:nvSpPr>
          <p:spPr>
            <a:xfrm>
              <a:off x="3455529"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0" name="TextBox 39">
              <a:extLst>
                <a:ext uri="{FF2B5EF4-FFF2-40B4-BE49-F238E27FC236}">
                  <a16:creationId xmlns:a16="http://schemas.microsoft.com/office/drawing/2014/main" id="{FEF54FE1-C034-5E08-FA96-2B2DD2F12E75}"/>
                </a:ext>
              </a:extLst>
            </p:cNvPr>
            <p:cNvSpPr txBox="1"/>
            <p:nvPr/>
          </p:nvSpPr>
          <p:spPr>
            <a:xfrm>
              <a:off x="3656632" y="2507535"/>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Discrimination</a:t>
              </a:r>
            </a:p>
          </p:txBody>
        </p:sp>
      </p:grpSp>
      <p:grpSp>
        <p:nvGrpSpPr>
          <p:cNvPr id="49" name="Group 48">
            <a:extLst>
              <a:ext uri="{FF2B5EF4-FFF2-40B4-BE49-F238E27FC236}">
                <a16:creationId xmlns:a16="http://schemas.microsoft.com/office/drawing/2014/main" id="{AE3EB478-9E23-0E9A-4E10-472D05604280}"/>
              </a:ext>
            </a:extLst>
          </p:cNvPr>
          <p:cNvGrpSpPr/>
          <p:nvPr/>
        </p:nvGrpSpPr>
        <p:grpSpPr>
          <a:xfrm>
            <a:off x="6235678" y="1715218"/>
            <a:ext cx="2392063" cy="2016970"/>
            <a:chOff x="6235678" y="1715218"/>
            <a:chExt cx="2392063" cy="2016970"/>
          </a:xfrm>
        </p:grpSpPr>
        <p:sp>
          <p:nvSpPr>
            <p:cNvPr id="35" name="Rectangle 34">
              <a:extLst>
                <a:ext uri="{FF2B5EF4-FFF2-40B4-BE49-F238E27FC236}">
                  <a16:creationId xmlns:a16="http://schemas.microsoft.com/office/drawing/2014/main" id="{0833F9EC-BFB4-9418-772D-5A797446B7FD}"/>
                </a:ext>
              </a:extLst>
            </p:cNvPr>
            <p:cNvSpPr/>
            <p:nvPr/>
          </p:nvSpPr>
          <p:spPr>
            <a:xfrm>
              <a:off x="6235678"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 name="TextBox 40">
              <a:extLst>
                <a:ext uri="{FF2B5EF4-FFF2-40B4-BE49-F238E27FC236}">
                  <a16:creationId xmlns:a16="http://schemas.microsoft.com/office/drawing/2014/main" id="{436A7C5A-7029-0042-FC31-2BE6A335E3E2}"/>
                </a:ext>
              </a:extLst>
            </p:cNvPr>
            <p:cNvSpPr txBox="1"/>
            <p:nvPr/>
          </p:nvSpPr>
          <p:spPr>
            <a:xfrm>
              <a:off x="6276700" y="2507535"/>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57003403"/>
      </p:ext>
    </p:extLst>
  </p:cSld>
  <p:clrMapOvr>
    <a:masterClrMapping/>
  </p:clrMapOvr>
  <p:transition advClick="0">
    <p:sndAc>
      <p:end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rPr>
                <a:t>Having the skills </a:t>
              </a:r>
            </a:p>
            <a:p>
              <a:pPr algn="ctr" eaLnBrk="1" hangingPunct="1">
                <a:spcBef>
                  <a:spcPct val="0"/>
                </a:spcBef>
                <a:buFontTx/>
                <a:buNone/>
              </a:pPr>
              <a:r>
                <a:rPr lang="en-US" altLang="en-US" sz="1800" dirty="0">
                  <a:solidFill>
                    <a:schemeClr val="bg1"/>
                  </a:solidFill>
                </a:rPr>
                <a:t>And abilities to</a:t>
              </a:r>
            </a:p>
            <a:p>
              <a:pPr algn="ctr" eaLnBrk="1" hangingPunct="1">
                <a:spcBef>
                  <a:spcPct val="0"/>
                </a:spcBef>
                <a:buFontTx/>
                <a:buNone/>
              </a:pPr>
              <a:r>
                <a:rPr lang="en-US" altLang="en-US" sz="1800" dirty="0">
                  <a:solidFill>
                    <a:schemeClr val="bg1"/>
                  </a:solidFill>
                </a:rPr>
                <a:t>Have a job or </a:t>
              </a:r>
            </a:p>
            <a:p>
              <a:pPr algn="ctr" eaLnBrk="1" hangingPunct="1">
                <a:spcBef>
                  <a:spcPct val="0"/>
                </a:spcBef>
                <a:buFontTx/>
                <a:buNone/>
              </a:pPr>
              <a:r>
                <a:rPr lang="en-US" altLang="en-US" sz="1800" dirty="0">
                  <a:solidFill>
                    <a:schemeClr val="bg1"/>
                  </a:solidFill>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49" name="Group 48">
            <a:extLst>
              <a:ext uri="{FF2B5EF4-FFF2-40B4-BE49-F238E27FC236}">
                <a16:creationId xmlns:a16="http://schemas.microsoft.com/office/drawing/2014/main" id="{AE3EB478-9E23-0E9A-4E10-472D05604280}"/>
              </a:ext>
            </a:extLst>
          </p:cNvPr>
          <p:cNvGrpSpPr/>
          <p:nvPr/>
        </p:nvGrpSpPr>
        <p:grpSpPr>
          <a:xfrm>
            <a:off x="6235678" y="1715218"/>
            <a:ext cx="2392063" cy="2016970"/>
            <a:chOff x="6235678" y="1715218"/>
            <a:chExt cx="2392063" cy="2016970"/>
          </a:xfrm>
        </p:grpSpPr>
        <p:sp>
          <p:nvSpPr>
            <p:cNvPr id="35" name="Rectangle 34">
              <a:extLst>
                <a:ext uri="{FF2B5EF4-FFF2-40B4-BE49-F238E27FC236}">
                  <a16:creationId xmlns:a16="http://schemas.microsoft.com/office/drawing/2014/main" id="{0833F9EC-BFB4-9418-772D-5A797446B7FD}"/>
                </a:ext>
              </a:extLst>
            </p:cNvPr>
            <p:cNvSpPr/>
            <p:nvPr/>
          </p:nvSpPr>
          <p:spPr>
            <a:xfrm>
              <a:off x="6235678"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1" name="TextBox 40">
              <a:extLst>
                <a:ext uri="{FF2B5EF4-FFF2-40B4-BE49-F238E27FC236}">
                  <a16:creationId xmlns:a16="http://schemas.microsoft.com/office/drawing/2014/main" id="{436A7C5A-7029-0042-FC31-2BE6A335E3E2}"/>
                </a:ext>
              </a:extLst>
            </p:cNvPr>
            <p:cNvSpPr txBox="1"/>
            <p:nvPr/>
          </p:nvSpPr>
          <p:spPr>
            <a:xfrm>
              <a:off x="6276700" y="2507535"/>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Employability</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97566114"/>
      </p:ext>
    </p:extLst>
  </p:cSld>
  <p:clrMapOvr>
    <a:masterClrMapping/>
  </p:clrMapOvr>
  <p:transition advClick="0">
    <p:sndAc>
      <p:end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4190" y="1985038"/>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0" name="Group 49">
            <a:extLst>
              <a:ext uri="{FF2B5EF4-FFF2-40B4-BE49-F238E27FC236}">
                <a16:creationId xmlns:a16="http://schemas.microsoft.com/office/drawing/2014/main" id="{BC39104B-BD88-CA0F-616A-1D625AC79B8A}"/>
              </a:ext>
            </a:extLst>
          </p:cNvPr>
          <p:cNvGrpSpPr/>
          <p:nvPr/>
        </p:nvGrpSpPr>
        <p:grpSpPr>
          <a:xfrm>
            <a:off x="9048772" y="1715218"/>
            <a:ext cx="2392063" cy="2016970"/>
            <a:chOff x="9048772" y="1715218"/>
            <a:chExt cx="2392063" cy="2016970"/>
          </a:xfrm>
        </p:grpSpPr>
        <p:sp>
          <p:nvSpPr>
            <p:cNvPr id="37" name="Rectangle 36">
              <a:extLst>
                <a:ext uri="{FF2B5EF4-FFF2-40B4-BE49-F238E27FC236}">
                  <a16:creationId xmlns:a16="http://schemas.microsoft.com/office/drawing/2014/main" id="{D08A5637-B0C7-A202-3ED2-405E864124ED}"/>
                </a:ext>
              </a:extLst>
            </p:cNvPr>
            <p:cNvSpPr/>
            <p:nvPr/>
          </p:nvSpPr>
          <p:spPr>
            <a:xfrm>
              <a:off x="9048772" y="1715218"/>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2" name="TextBox 41">
              <a:extLst>
                <a:ext uri="{FF2B5EF4-FFF2-40B4-BE49-F238E27FC236}">
                  <a16:creationId xmlns:a16="http://schemas.microsoft.com/office/drawing/2014/main" id="{7A04DA20-EDC6-8A81-BEE9-241F12FC0997}"/>
                </a:ext>
              </a:extLst>
            </p:cNvPr>
            <p:cNvSpPr txBox="1"/>
            <p:nvPr/>
          </p:nvSpPr>
          <p:spPr>
            <a:xfrm>
              <a:off x="9241643" y="249953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Aspiration</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34471412"/>
      </p:ext>
    </p:extLst>
  </p:cSld>
  <p:clrMapOvr>
    <a:masterClrMapping/>
  </p:clrMapOvr>
  <p:transition advClick="0">
    <p:sndAc>
      <p:end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4190" y="2013528"/>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923330"/>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a country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1" name="Group 50">
            <a:extLst>
              <a:ext uri="{FF2B5EF4-FFF2-40B4-BE49-F238E27FC236}">
                <a16:creationId xmlns:a16="http://schemas.microsoft.com/office/drawing/2014/main" id="{BEFC0F86-0D29-72F1-D715-163D8EE37EA5}"/>
              </a:ext>
            </a:extLst>
          </p:cNvPr>
          <p:cNvGrpSpPr/>
          <p:nvPr/>
        </p:nvGrpSpPr>
        <p:grpSpPr>
          <a:xfrm>
            <a:off x="618355" y="3947429"/>
            <a:ext cx="2392063" cy="2016970"/>
            <a:chOff x="618355" y="3947429"/>
            <a:chExt cx="2392063" cy="2016970"/>
          </a:xfrm>
        </p:grpSpPr>
        <p:sp>
          <p:nvSpPr>
            <p:cNvPr id="32" name="Rectangle 31">
              <a:extLst>
                <a:ext uri="{FF2B5EF4-FFF2-40B4-BE49-F238E27FC236}">
                  <a16:creationId xmlns:a16="http://schemas.microsoft.com/office/drawing/2014/main" id="{287C418D-FC7A-FAFB-A4F0-E536B7602FD9}"/>
                </a:ext>
              </a:extLst>
            </p:cNvPr>
            <p:cNvSpPr/>
            <p:nvPr/>
          </p:nvSpPr>
          <p:spPr>
            <a:xfrm>
              <a:off x="618355"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3" name="TextBox 42">
              <a:extLst>
                <a:ext uri="{FF2B5EF4-FFF2-40B4-BE49-F238E27FC236}">
                  <a16:creationId xmlns:a16="http://schemas.microsoft.com/office/drawing/2014/main" id="{D9036327-679D-745B-8406-F89A9047E3FF}"/>
                </a:ext>
              </a:extLst>
            </p:cNvPr>
            <p:cNvSpPr txBox="1"/>
            <p:nvPr/>
          </p:nvSpPr>
          <p:spPr>
            <a:xfrm>
              <a:off x="805856" y="4730780"/>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Sectors</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279421898"/>
      </p:ext>
    </p:extLst>
  </p:cSld>
  <p:clrMapOvr>
    <a:masterClrMapping/>
  </p:clrMapOvr>
  <p:transition advClick="0">
    <p:sndAc>
      <p:end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68623" y="1957001"/>
              <a:ext cx="2335037"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personal qualities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2" name="Group 51">
            <a:extLst>
              <a:ext uri="{FF2B5EF4-FFF2-40B4-BE49-F238E27FC236}">
                <a16:creationId xmlns:a16="http://schemas.microsoft.com/office/drawing/2014/main" id="{212D31ED-6787-B07E-1137-717D834C847B}"/>
              </a:ext>
            </a:extLst>
          </p:cNvPr>
          <p:cNvGrpSpPr/>
          <p:nvPr/>
        </p:nvGrpSpPr>
        <p:grpSpPr>
          <a:xfrm>
            <a:off x="3455529" y="3947429"/>
            <a:ext cx="2392063" cy="2016970"/>
            <a:chOff x="3455529" y="3947429"/>
            <a:chExt cx="2392063" cy="2016970"/>
          </a:xfrm>
        </p:grpSpPr>
        <p:sp>
          <p:nvSpPr>
            <p:cNvPr id="34" name="Rectangle 33">
              <a:extLst>
                <a:ext uri="{FF2B5EF4-FFF2-40B4-BE49-F238E27FC236}">
                  <a16:creationId xmlns:a16="http://schemas.microsoft.com/office/drawing/2014/main" id="{5AB12AFE-827D-F906-1A4A-AC364E7F9079}"/>
                </a:ext>
              </a:extLst>
            </p:cNvPr>
            <p:cNvSpPr/>
            <p:nvPr/>
          </p:nvSpPr>
          <p:spPr>
            <a:xfrm>
              <a:off x="3455529"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4" name="TextBox 43">
              <a:extLst>
                <a:ext uri="{FF2B5EF4-FFF2-40B4-BE49-F238E27FC236}">
                  <a16:creationId xmlns:a16="http://schemas.microsoft.com/office/drawing/2014/main" id="{D7C625AE-0CBA-7DB7-128A-C79CE10732D5}"/>
                </a:ext>
              </a:extLst>
            </p:cNvPr>
            <p:cNvSpPr txBox="1"/>
            <p:nvPr/>
          </p:nvSpPr>
          <p:spPr>
            <a:xfrm>
              <a:off x="3624771" y="4696273"/>
              <a:ext cx="2080780"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Prejudice</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31408654"/>
      </p:ext>
    </p:extLst>
  </p:cSld>
  <p:clrMapOvr>
    <a:masterClrMapping/>
  </p:clrMapOvr>
  <p:transition advClick="0">
    <p:sndAc>
      <p:end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F02C89AB-7684-721D-9DB6-A6E1D48419B0}"/>
              </a:ext>
            </a:extLst>
          </p:cNvPr>
          <p:cNvGrpSpPr/>
          <p:nvPr/>
        </p:nvGrpSpPr>
        <p:grpSpPr>
          <a:xfrm>
            <a:off x="618355" y="1715218"/>
            <a:ext cx="2392063" cy="2016970"/>
            <a:chOff x="618355" y="1715218"/>
            <a:chExt cx="2392063" cy="2016970"/>
          </a:xfrm>
        </p:grpSpPr>
        <p:sp>
          <p:nvSpPr>
            <p:cNvPr id="13" name="Rectangle 12">
              <a:extLst>
                <a:ext uri="{FF2B5EF4-FFF2-40B4-BE49-F238E27FC236}">
                  <a16:creationId xmlns:a16="http://schemas.microsoft.com/office/drawing/2014/main" id="{90D9DDD1-9D79-6D16-A9B0-49387ED26EEB}"/>
                </a:ext>
              </a:extLst>
            </p:cNvPr>
            <p:cNvSpPr/>
            <p:nvPr/>
          </p:nvSpPr>
          <p:spPr>
            <a:xfrm>
              <a:off x="618355"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3" name="TextBox 22">
              <a:extLst>
                <a:ext uri="{FF2B5EF4-FFF2-40B4-BE49-F238E27FC236}">
                  <a16:creationId xmlns:a16="http://schemas.microsoft.com/office/drawing/2014/main" id="{84CE8C83-26FD-7EF6-F25B-99E140E960B8}"/>
                </a:ext>
              </a:extLst>
            </p:cNvPr>
            <p:cNvSpPr txBox="1"/>
            <p:nvPr/>
          </p:nvSpPr>
          <p:spPr>
            <a:xfrm>
              <a:off x="805856" y="1953537"/>
              <a:ext cx="2017059" cy="1477328"/>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Information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about the jobs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that are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available in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Dorset</a:t>
              </a:r>
            </a:p>
          </p:txBody>
        </p:sp>
      </p:grpSp>
      <p:grpSp>
        <p:nvGrpSpPr>
          <p:cNvPr id="56" name="Group 55">
            <a:extLst>
              <a:ext uri="{FF2B5EF4-FFF2-40B4-BE49-F238E27FC236}">
                <a16:creationId xmlns:a16="http://schemas.microsoft.com/office/drawing/2014/main" id="{F84A75F2-DC85-E88F-BD1C-BD5A3713FC5D}"/>
              </a:ext>
            </a:extLst>
          </p:cNvPr>
          <p:cNvGrpSpPr/>
          <p:nvPr/>
        </p:nvGrpSpPr>
        <p:grpSpPr>
          <a:xfrm>
            <a:off x="3455529" y="1715218"/>
            <a:ext cx="2392063" cy="2016970"/>
            <a:chOff x="3455529" y="1715218"/>
            <a:chExt cx="2392063" cy="2016970"/>
          </a:xfrm>
        </p:grpSpPr>
        <p:sp>
          <p:nvSpPr>
            <p:cNvPr id="15" name="Rectangle 14">
              <a:extLst>
                <a:ext uri="{FF2B5EF4-FFF2-40B4-BE49-F238E27FC236}">
                  <a16:creationId xmlns:a16="http://schemas.microsoft.com/office/drawing/2014/main" id="{13525184-24FC-1FD4-CE07-B128D8F88D54}"/>
                </a:ext>
              </a:extLst>
            </p:cNvPr>
            <p:cNvSpPr/>
            <p:nvPr/>
          </p:nvSpPr>
          <p:spPr>
            <a:xfrm>
              <a:off x="3455529"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4" name="TextBox 23">
              <a:extLst>
                <a:ext uri="{FF2B5EF4-FFF2-40B4-BE49-F238E27FC236}">
                  <a16:creationId xmlns:a16="http://schemas.microsoft.com/office/drawing/2014/main" id="{01483041-6FB1-2662-05FD-032E1DAF5BCA}"/>
                </a:ext>
              </a:extLst>
            </p:cNvPr>
            <p:cNvSpPr txBox="1"/>
            <p:nvPr/>
          </p:nvSpPr>
          <p:spPr>
            <a:xfrm>
              <a:off x="3656632" y="2123538"/>
              <a:ext cx="2017059"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Treating a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person or group</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of people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unfairly</a:t>
              </a:r>
            </a:p>
          </p:txBody>
        </p:sp>
      </p:grpSp>
      <p:grpSp>
        <p:nvGrpSpPr>
          <p:cNvPr id="57" name="Group 56">
            <a:extLst>
              <a:ext uri="{FF2B5EF4-FFF2-40B4-BE49-F238E27FC236}">
                <a16:creationId xmlns:a16="http://schemas.microsoft.com/office/drawing/2014/main" id="{DCDB5B39-7EBF-A13D-168D-486DF72DB748}"/>
              </a:ext>
            </a:extLst>
          </p:cNvPr>
          <p:cNvGrpSpPr/>
          <p:nvPr/>
        </p:nvGrpSpPr>
        <p:grpSpPr>
          <a:xfrm>
            <a:off x="6235678" y="1715218"/>
            <a:ext cx="2392063" cy="2016970"/>
            <a:chOff x="6235678" y="1715218"/>
            <a:chExt cx="2392063" cy="2016970"/>
          </a:xfrm>
        </p:grpSpPr>
        <p:sp>
          <p:nvSpPr>
            <p:cNvPr id="17" name="Rectangle 16">
              <a:extLst>
                <a:ext uri="{FF2B5EF4-FFF2-40B4-BE49-F238E27FC236}">
                  <a16:creationId xmlns:a16="http://schemas.microsoft.com/office/drawing/2014/main" id="{3146119B-7F6C-DECB-28BC-BD3249526F59}"/>
                </a:ext>
              </a:extLst>
            </p:cNvPr>
            <p:cNvSpPr/>
            <p:nvPr/>
          </p:nvSpPr>
          <p:spPr>
            <a:xfrm>
              <a:off x="6235678"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5" name="TextBox 24">
              <a:extLst>
                <a:ext uri="{FF2B5EF4-FFF2-40B4-BE49-F238E27FC236}">
                  <a16:creationId xmlns:a16="http://schemas.microsoft.com/office/drawing/2014/main" id="{34FB6142-3B1F-572F-9A03-1326C66C21C2}"/>
                </a:ext>
              </a:extLst>
            </p:cNvPr>
            <p:cNvSpPr txBox="1"/>
            <p:nvPr/>
          </p:nvSpPr>
          <p:spPr>
            <a:xfrm>
              <a:off x="6276700" y="2135045"/>
              <a:ext cx="2335037" cy="1200329"/>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Having the skills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and abilities to</a:t>
              </a:r>
            </a:p>
            <a:p>
              <a:pPr algn="ctr" eaLnBrk="1" hangingPunct="1">
                <a:spcBef>
                  <a:spcPct val="0"/>
                </a:spcBef>
                <a:buFontTx/>
                <a:buNone/>
              </a:pPr>
              <a:r>
                <a:rPr lang="en-US" altLang="en-US" dirty="0">
                  <a:solidFill>
                    <a:schemeClr val="bg1"/>
                  </a:solidFill>
                  <a:latin typeface="Lato" panose="020F0502020204030203" pitchFamily="34" charset="0"/>
                  <a:ea typeface="Lato" panose="020F0502020204030203" pitchFamily="34" charset="0"/>
                  <a:cs typeface="Lato" panose="020F0502020204030203" pitchFamily="34" charset="0"/>
                </a:rPr>
                <a:t>h</a:t>
              </a: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ave a job or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grpSp>
        <p:nvGrpSpPr>
          <p:cNvPr id="58" name="Group 57">
            <a:extLst>
              <a:ext uri="{FF2B5EF4-FFF2-40B4-BE49-F238E27FC236}">
                <a16:creationId xmlns:a16="http://schemas.microsoft.com/office/drawing/2014/main" id="{149E2423-C547-36ED-116B-A0A45F5E77BD}"/>
              </a:ext>
            </a:extLst>
          </p:cNvPr>
          <p:cNvGrpSpPr/>
          <p:nvPr/>
        </p:nvGrpSpPr>
        <p:grpSpPr>
          <a:xfrm>
            <a:off x="9048772" y="1715218"/>
            <a:ext cx="2392063" cy="2016970"/>
            <a:chOff x="9048772" y="1715218"/>
            <a:chExt cx="2392063" cy="2016970"/>
          </a:xfrm>
        </p:grpSpPr>
        <p:sp>
          <p:nvSpPr>
            <p:cNvPr id="19" name="Rectangle 18">
              <a:extLst>
                <a:ext uri="{FF2B5EF4-FFF2-40B4-BE49-F238E27FC236}">
                  <a16:creationId xmlns:a16="http://schemas.microsoft.com/office/drawing/2014/main" id="{E0CC2156-6072-F96D-90DE-DFD928CFB4C0}"/>
                </a:ext>
              </a:extLst>
            </p:cNvPr>
            <p:cNvSpPr/>
            <p:nvPr/>
          </p:nvSpPr>
          <p:spPr>
            <a:xfrm>
              <a:off x="9048772" y="1715218"/>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6" name="TextBox 25">
              <a:extLst>
                <a:ext uri="{FF2B5EF4-FFF2-40B4-BE49-F238E27FC236}">
                  <a16:creationId xmlns:a16="http://schemas.microsoft.com/office/drawing/2014/main" id="{B7975BB3-5111-8B33-061D-07277469E9D3}"/>
                </a:ext>
              </a:extLst>
            </p:cNvPr>
            <p:cNvSpPr txBox="1"/>
            <p:nvPr/>
          </p:nvSpPr>
          <p:spPr>
            <a:xfrm>
              <a:off x="9241643" y="2230536"/>
              <a:ext cx="2017059" cy="923330"/>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Something you </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would like to achieve</a:t>
              </a:r>
            </a:p>
          </p:txBody>
        </p:sp>
      </p:grpSp>
      <p:grpSp>
        <p:nvGrpSpPr>
          <p:cNvPr id="62" name="Group 61">
            <a:extLst>
              <a:ext uri="{FF2B5EF4-FFF2-40B4-BE49-F238E27FC236}">
                <a16:creationId xmlns:a16="http://schemas.microsoft.com/office/drawing/2014/main" id="{7AACAB32-02D7-47A5-150C-72655C7591FC}"/>
              </a:ext>
            </a:extLst>
          </p:cNvPr>
          <p:cNvGrpSpPr/>
          <p:nvPr/>
        </p:nvGrpSpPr>
        <p:grpSpPr>
          <a:xfrm>
            <a:off x="618355" y="3947429"/>
            <a:ext cx="2392063" cy="2016970"/>
            <a:chOff x="618355" y="3947429"/>
            <a:chExt cx="2392063" cy="2016970"/>
          </a:xfrm>
        </p:grpSpPr>
        <p:sp>
          <p:nvSpPr>
            <p:cNvPr id="14" name="Rectangle 13">
              <a:extLst>
                <a:ext uri="{FF2B5EF4-FFF2-40B4-BE49-F238E27FC236}">
                  <a16:creationId xmlns:a16="http://schemas.microsoft.com/office/drawing/2014/main" id="{BDA87019-206E-EC2C-6512-5426C870747B}"/>
                </a:ext>
              </a:extLst>
            </p:cNvPr>
            <p:cNvSpPr/>
            <p:nvPr/>
          </p:nvSpPr>
          <p:spPr>
            <a:xfrm>
              <a:off x="618355"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7" name="TextBox 26">
              <a:extLst>
                <a:ext uri="{FF2B5EF4-FFF2-40B4-BE49-F238E27FC236}">
                  <a16:creationId xmlns:a16="http://schemas.microsoft.com/office/drawing/2014/main" id="{7DDEF386-C489-658C-2917-7A4D8B41EA35}"/>
                </a:ext>
              </a:extLst>
            </p:cNvPr>
            <p:cNvSpPr txBox="1"/>
            <p:nvPr/>
          </p:nvSpPr>
          <p:spPr>
            <a:xfrm>
              <a:off x="805856" y="4436331"/>
              <a:ext cx="2017059" cy="1200329"/>
            </a:xfrm>
            <a:prstGeom prst="rect">
              <a:avLst/>
            </a:prstGeom>
            <a:noFill/>
          </p:spPr>
          <p:txBody>
            <a:bodyPr wrap="square" rtlCol="0">
              <a:spAutoFit/>
            </a:bodyPr>
            <a:lstStyle/>
            <a:p>
              <a:pPr algn="ctr" eaLnBrk="1" hangingPunct="1">
                <a:spcBef>
                  <a:spcPct val="5000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How the world of work is divided into economic areas</a:t>
              </a:r>
            </a:p>
          </p:txBody>
        </p:sp>
      </p:grpSp>
      <p:grpSp>
        <p:nvGrpSpPr>
          <p:cNvPr id="61" name="Group 60">
            <a:extLst>
              <a:ext uri="{FF2B5EF4-FFF2-40B4-BE49-F238E27FC236}">
                <a16:creationId xmlns:a16="http://schemas.microsoft.com/office/drawing/2014/main" id="{AEBFBBE0-CEB1-A5A4-EB48-4EFB52404A5F}"/>
              </a:ext>
            </a:extLst>
          </p:cNvPr>
          <p:cNvGrpSpPr/>
          <p:nvPr/>
        </p:nvGrpSpPr>
        <p:grpSpPr>
          <a:xfrm>
            <a:off x="3455529" y="3947429"/>
            <a:ext cx="2392063" cy="2016970"/>
            <a:chOff x="3455529" y="3947429"/>
            <a:chExt cx="2392063" cy="2016970"/>
          </a:xfrm>
        </p:grpSpPr>
        <p:sp>
          <p:nvSpPr>
            <p:cNvPr id="16" name="Rectangle 15">
              <a:extLst>
                <a:ext uri="{FF2B5EF4-FFF2-40B4-BE49-F238E27FC236}">
                  <a16:creationId xmlns:a16="http://schemas.microsoft.com/office/drawing/2014/main" id="{EA379358-5C7F-B68A-3C41-9B9C7B9680ED}"/>
                </a:ext>
              </a:extLst>
            </p:cNvPr>
            <p:cNvSpPr/>
            <p:nvPr/>
          </p:nvSpPr>
          <p:spPr>
            <a:xfrm>
              <a:off x="3455529"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8" name="TextBox 27">
              <a:extLst>
                <a:ext uri="{FF2B5EF4-FFF2-40B4-BE49-F238E27FC236}">
                  <a16:creationId xmlns:a16="http://schemas.microsoft.com/office/drawing/2014/main" id="{57269E46-AC28-3B79-C4B7-30F5834F4640}"/>
                </a:ext>
              </a:extLst>
            </p:cNvPr>
            <p:cNvSpPr txBox="1"/>
            <p:nvPr/>
          </p:nvSpPr>
          <p:spPr>
            <a:xfrm>
              <a:off x="3624771" y="4315283"/>
              <a:ext cx="2080780" cy="1200329"/>
            </a:xfrm>
            <a:prstGeom prst="rect">
              <a:avLst/>
            </a:prstGeom>
            <a:noFill/>
          </p:spPr>
          <p:txBody>
            <a:bodyPr wrap="square" rtlCol="0">
              <a:spAutoFit/>
            </a:bodyPr>
            <a:lstStyle/>
            <a:p>
              <a:pPr algn="ctr" eaLnBrk="1" hangingPunct="1">
                <a:spcBef>
                  <a:spcPct val="50000"/>
                </a:spcBef>
                <a:buFontTx/>
                <a:buNone/>
              </a:pPr>
              <a:r>
                <a:rPr lang="en-GB" sz="1800" b="0" i="0" dirty="0">
                  <a:solidFill>
                    <a:schemeClr val="bg1"/>
                  </a:solidFill>
                  <a:effectLst/>
                  <a:latin typeface="Lato" panose="020F0502020204030203" pitchFamily="34" charset="0"/>
                  <a:ea typeface="Lato" panose="020F0502020204030203" pitchFamily="34" charset="0"/>
                  <a:cs typeface="Lato" panose="020F0502020204030203" pitchFamily="34" charset="0"/>
                </a:rPr>
                <a:t>A preconceived opinion that is not based on reason or actual experience</a:t>
              </a:r>
              <a:endPar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60" name="Group 59">
            <a:extLst>
              <a:ext uri="{FF2B5EF4-FFF2-40B4-BE49-F238E27FC236}">
                <a16:creationId xmlns:a16="http://schemas.microsoft.com/office/drawing/2014/main" id="{9BAE336F-20FF-095E-5176-30060901187B}"/>
              </a:ext>
            </a:extLst>
          </p:cNvPr>
          <p:cNvGrpSpPr/>
          <p:nvPr/>
        </p:nvGrpSpPr>
        <p:grpSpPr>
          <a:xfrm>
            <a:off x="6235678" y="3947429"/>
            <a:ext cx="2392063" cy="2016970"/>
            <a:chOff x="6235678" y="3947429"/>
            <a:chExt cx="2392063" cy="2016970"/>
          </a:xfrm>
        </p:grpSpPr>
        <p:sp>
          <p:nvSpPr>
            <p:cNvPr id="18" name="Rectangle 17">
              <a:extLst>
                <a:ext uri="{FF2B5EF4-FFF2-40B4-BE49-F238E27FC236}">
                  <a16:creationId xmlns:a16="http://schemas.microsoft.com/office/drawing/2014/main" id="{AE7F3BDE-667C-B57D-E7E2-3D5472AA9CE2}"/>
                </a:ext>
              </a:extLst>
            </p:cNvPr>
            <p:cNvSpPr/>
            <p:nvPr/>
          </p:nvSpPr>
          <p:spPr>
            <a:xfrm>
              <a:off x="6235678"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29" name="TextBox 28">
              <a:extLst>
                <a:ext uri="{FF2B5EF4-FFF2-40B4-BE49-F238E27FC236}">
                  <a16:creationId xmlns:a16="http://schemas.microsoft.com/office/drawing/2014/main" id="{9D47CF69-1634-7257-5821-309C54D254AE}"/>
                </a:ext>
              </a:extLst>
            </p:cNvPr>
            <p:cNvSpPr txBox="1"/>
            <p:nvPr/>
          </p:nvSpPr>
          <p:spPr>
            <a:xfrm>
              <a:off x="6292703" y="4176784"/>
              <a:ext cx="2335037" cy="1477328"/>
            </a:xfrm>
            <a:prstGeom prst="rect">
              <a:avLst/>
            </a:prstGeom>
            <a:noFill/>
          </p:spPr>
          <p:txBody>
            <a:bodyPr wrap="square" rtlCol="0">
              <a:spAutoFit/>
            </a:bodyPr>
            <a:lstStyle/>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A widely held but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fixed and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oversimplified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idea of a particular </a:t>
              </a:r>
            </a:p>
            <a:p>
              <a:pPr algn="ctr">
                <a:buNone/>
              </a:pPr>
              <a:r>
                <a:rPr lang="en-GB" sz="1800" dirty="0">
                  <a:solidFill>
                    <a:schemeClr val="bg1"/>
                  </a:solidFill>
                  <a:latin typeface="Lato" panose="020F0502020204030203" pitchFamily="34" charset="0"/>
                  <a:ea typeface="Lato" panose="020F0502020204030203" pitchFamily="34" charset="0"/>
                  <a:cs typeface="Lato" panose="020F0502020204030203" pitchFamily="34" charset="0"/>
                </a:rPr>
                <a:t>type person or thing</a:t>
              </a:r>
            </a:p>
          </p:txBody>
        </p:sp>
      </p:grpSp>
      <p:grpSp>
        <p:nvGrpSpPr>
          <p:cNvPr id="59" name="Group 58">
            <a:extLst>
              <a:ext uri="{FF2B5EF4-FFF2-40B4-BE49-F238E27FC236}">
                <a16:creationId xmlns:a16="http://schemas.microsoft.com/office/drawing/2014/main" id="{20A105EF-4132-3F64-203D-3A29D43C5E08}"/>
              </a:ext>
            </a:extLst>
          </p:cNvPr>
          <p:cNvGrpSpPr/>
          <p:nvPr/>
        </p:nvGrpSpPr>
        <p:grpSpPr>
          <a:xfrm>
            <a:off x="9048772" y="3947429"/>
            <a:ext cx="2392063" cy="2016970"/>
            <a:chOff x="9048772" y="3947429"/>
            <a:chExt cx="2392063" cy="2016970"/>
          </a:xfrm>
        </p:grpSpPr>
        <p:sp>
          <p:nvSpPr>
            <p:cNvPr id="20" name="Rectangle 19">
              <a:extLst>
                <a:ext uri="{FF2B5EF4-FFF2-40B4-BE49-F238E27FC236}">
                  <a16:creationId xmlns:a16="http://schemas.microsoft.com/office/drawing/2014/main" id="{90F9DB85-7EB3-4607-6E19-2402BE411727}"/>
                </a:ext>
              </a:extLst>
            </p:cNvPr>
            <p:cNvSpPr/>
            <p:nvPr/>
          </p:nvSpPr>
          <p:spPr>
            <a:xfrm>
              <a:off x="9048772" y="3947429"/>
              <a:ext cx="2392063" cy="2016970"/>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30" name="TextBox 29">
              <a:extLst>
                <a:ext uri="{FF2B5EF4-FFF2-40B4-BE49-F238E27FC236}">
                  <a16:creationId xmlns:a16="http://schemas.microsoft.com/office/drawing/2014/main" id="{A5BAA678-A809-7319-7682-62CBF0595994}"/>
                </a:ext>
              </a:extLst>
            </p:cNvPr>
            <p:cNvSpPr txBox="1"/>
            <p:nvPr/>
          </p:nvSpPr>
          <p:spPr>
            <a:xfrm>
              <a:off x="9241643" y="4592281"/>
              <a:ext cx="2017059" cy="646331"/>
            </a:xfrm>
            <a:prstGeom prst="rect">
              <a:avLst/>
            </a:prstGeom>
            <a:noFill/>
          </p:spPr>
          <p:txBody>
            <a:bodyPr wrap="square" rtlCol="0">
              <a:spAutoFit/>
            </a:bodyPr>
            <a:lstStyle/>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Amount of time</a:t>
              </a:r>
            </a:p>
            <a:p>
              <a:pPr algn="ctr" eaLnBrk="1" hangingPunct="1">
                <a:spcBef>
                  <a:spcPct val="0"/>
                </a:spcBef>
                <a:buFontTx/>
                <a:buNone/>
              </a:pPr>
              <a:r>
                <a:rPr lang="en-US" altLang="en-US" sz="1800" dirty="0">
                  <a:solidFill>
                    <a:schemeClr val="bg1"/>
                  </a:solidFill>
                  <a:latin typeface="Lato" panose="020F0502020204030203" pitchFamily="34" charset="0"/>
                  <a:ea typeface="Lato" panose="020F0502020204030203" pitchFamily="34" charset="0"/>
                  <a:cs typeface="Lato" panose="020F0502020204030203" pitchFamily="34" charset="0"/>
                </a:rPr>
                <a:t>spent in a job</a:t>
              </a:r>
            </a:p>
          </p:txBody>
        </p:sp>
      </p:grpSp>
      <p:grpSp>
        <p:nvGrpSpPr>
          <p:cNvPr id="53" name="Group 52">
            <a:extLst>
              <a:ext uri="{FF2B5EF4-FFF2-40B4-BE49-F238E27FC236}">
                <a16:creationId xmlns:a16="http://schemas.microsoft.com/office/drawing/2014/main" id="{78E21CDE-50CD-94AC-0459-75EA29873BB3}"/>
              </a:ext>
            </a:extLst>
          </p:cNvPr>
          <p:cNvGrpSpPr/>
          <p:nvPr/>
        </p:nvGrpSpPr>
        <p:grpSpPr>
          <a:xfrm>
            <a:off x="6235678" y="3947429"/>
            <a:ext cx="2392063" cy="2016970"/>
            <a:chOff x="6235678" y="3947429"/>
            <a:chExt cx="2392063" cy="2016970"/>
          </a:xfrm>
        </p:grpSpPr>
        <p:sp>
          <p:nvSpPr>
            <p:cNvPr id="36" name="Rectangle 35">
              <a:extLst>
                <a:ext uri="{FF2B5EF4-FFF2-40B4-BE49-F238E27FC236}">
                  <a16:creationId xmlns:a16="http://schemas.microsoft.com/office/drawing/2014/main" id="{94C2692A-3EA3-B3FB-852C-79839E1767C5}"/>
                </a:ext>
              </a:extLst>
            </p:cNvPr>
            <p:cNvSpPr/>
            <p:nvPr/>
          </p:nvSpPr>
          <p:spPr>
            <a:xfrm>
              <a:off x="6235678"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5" name="TextBox 44">
              <a:extLst>
                <a:ext uri="{FF2B5EF4-FFF2-40B4-BE49-F238E27FC236}">
                  <a16:creationId xmlns:a16="http://schemas.microsoft.com/office/drawing/2014/main" id="{080A20D7-2641-FE1E-D9E0-9F6D097284D4}"/>
                </a:ext>
              </a:extLst>
            </p:cNvPr>
            <p:cNvSpPr txBox="1"/>
            <p:nvPr/>
          </p:nvSpPr>
          <p:spPr>
            <a:xfrm>
              <a:off x="6292703" y="4730780"/>
              <a:ext cx="2335037"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Stereotype</a:t>
              </a:r>
            </a:p>
          </p:txBody>
        </p:sp>
      </p:grpSp>
      <p:grpSp>
        <p:nvGrpSpPr>
          <p:cNvPr id="54" name="Group 53">
            <a:extLst>
              <a:ext uri="{FF2B5EF4-FFF2-40B4-BE49-F238E27FC236}">
                <a16:creationId xmlns:a16="http://schemas.microsoft.com/office/drawing/2014/main" id="{EE64F1B7-6A76-F649-161B-938F55D64A99}"/>
              </a:ext>
            </a:extLst>
          </p:cNvPr>
          <p:cNvGrpSpPr/>
          <p:nvPr/>
        </p:nvGrpSpPr>
        <p:grpSpPr>
          <a:xfrm>
            <a:off x="9048772" y="3947429"/>
            <a:ext cx="2392063" cy="2016970"/>
            <a:chOff x="9048772" y="3947429"/>
            <a:chExt cx="2392063" cy="2016970"/>
          </a:xfrm>
        </p:grpSpPr>
        <p:sp>
          <p:nvSpPr>
            <p:cNvPr id="38" name="Rectangle 37">
              <a:extLst>
                <a:ext uri="{FF2B5EF4-FFF2-40B4-BE49-F238E27FC236}">
                  <a16:creationId xmlns:a16="http://schemas.microsoft.com/office/drawing/2014/main" id="{5F9B2E47-6FF1-EC4E-6379-4A813B191404}"/>
                </a:ext>
              </a:extLst>
            </p:cNvPr>
            <p:cNvSpPr/>
            <p:nvPr/>
          </p:nvSpPr>
          <p:spPr>
            <a:xfrm>
              <a:off x="9048772" y="3947429"/>
              <a:ext cx="2392063" cy="2016970"/>
            </a:xfrm>
            <a:prstGeom prst="rect">
              <a:avLst/>
            </a:prstGeom>
            <a:solidFill>
              <a:srgbClr val="ED4C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DB653"/>
                </a:solidFill>
              </a:endParaRPr>
            </a:p>
          </p:txBody>
        </p:sp>
        <p:sp>
          <p:nvSpPr>
            <p:cNvPr id="46" name="TextBox 45">
              <a:extLst>
                <a:ext uri="{FF2B5EF4-FFF2-40B4-BE49-F238E27FC236}">
                  <a16:creationId xmlns:a16="http://schemas.microsoft.com/office/drawing/2014/main" id="{F13382B1-0400-6FCF-AFA5-0FE9887BAA7D}"/>
                </a:ext>
              </a:extLst>
            </p:cNvPr>
            <p:cNvSpPr txBox="1"/>
            <p:nvPr/>
          </p:nvSpPr>
          <p:spPr>
            <a:xfrm>
              <a:off x="9241643" y="4746604"/>
              <a:ext cx="2017059" cy="369332"/>
            </a:xfrm>
            <a:prstGeom prst="rect">
              <a:avLst/>
            </a:prstGeom>
            <a:noFill/>
          </p:spPr>
          <p:txBody>
            <a:bodyPr wrap="square" rtlCol="0">
              <a:spAutoFit/>
            </a:bodyPr>
            <a:lstStyle/>
            <a:p>
              <a:pPr algn="ctr" eaLnBrk="1" hangingPunct="1">
                <a:spcBef>
                  <a:spcPct val="0"/>
                </a:spcBef>
                <a:buFontTx/>
                <a:buNone/>
              </a:pPr>
              <a:r>
                <a:rPr lang="en-GB" altLang="en-US" sz="1800" dirty="0">
                  <a:solidFill>
                    <a:schemeClr val="bg1"/>
                  </a:solidFill>
                  <a:latin typeface="Lato" panose="020F0502020204030203" pitchFamily="34" charset="0"/>
                  <a:ea typeface="Lato" panose="020F0502020204030203" pitchFamily="34" charset="0"/>
                  <a:cs typeface="Lato" panose="020F0502020204030203" pitchFamily="34" charset="0"/>
                </a:rPr>
                <a:t>Career</a:t>
              </a:r>
            </a:p>
          </p:txBody>
        </p:sp>
      </p:grpSp>
      <p:sp>
        <p:nvSpPr>
          <p:cNvPr id="3" name="Rectangle 2">
            <a:extLst>
              <a:ext uri="{FF2B5EF4-FFF2-40B4-BE49-F238E27FC236}">
                <a16:creationId xmlns:a16="http://schemas.microsoft.com/office/drawing/2014/main" id="{3E7E4D09-8F52-A744-5B7D-5DB367EF65F1}"/>
              </a:ext>
            </a:extLst>
          </p:cNvPr>
          <p:cNvSpPr/>
          <p:nvPr/>
        </p:nvSpPr>
        <p:spPr>
          <a:xfrm>
            <a:off x="-1" y="508387"/>
            <a:ext cx="9494685" cy="1035520"/>
          </a:xfrm>
          <a:prstGeom prst="rect">
            <a:avLst/>
          </a:prstGeom>
          <a:solidFill>
            <a:srgbClr val="00A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1" name="Rectangle 51">
            <a:extLst>
              <a:ext uri="{FF2B5EF4-FFF2-40B4-BE49-F238E27FC236}">
                <a16:creationId xmlns:a16="http://schemas.microsoft.com/office/drawing/2014/main" id="{A1536001-5E3D-4D0D-92A7-46B887431B1B}"/>
              </a:ext>
            </a:extLst>
          </p:cNvPr>
          <p:cNvSpPr>
            <a:spLocks noGrp="1" noChangeArrowheads="1"/>
          </p:cNvSpPr>
          <p:nvPr>
            <p:ph type="title"/>
          </p:nvPr>
        </p:nvSpPr>
        <p:spPr>
          <a:xfrm>
            <a:off x="5899486" y="654423"/>
            <a:ext cx="3595198" cy="742062"/>
          </a:xfrm>
          <a:noFill/>
          <a:ln w="63500">
            <a:noFill/>
            <a:miter lim="800000"/>
            <a:headEnd/>
            <a:tailEnd/>
          </a:ln>
        </p:spPr>
        <p:txBody>
          <a:bodyPr>
            <a:normAutofit fontScale="90000"/>
          </a:bodyPr>
          <a:lstStyle/>
          <a:p>
            <a:pPr eaLnBrk="1" hangingPunct="1"/>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What do you already know </a:t>
            </a:r>
            <a:b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br>
            <a:r>
              <a:rPr lang="en-GB" altLang="en-US" sz="2400" dirty="0">
                <a:solidFill>
                  <a:schemeClr val="bg1"/>
                </a:solidFill>
                <a:latin typeface="Lato" panose="020F0502020204030203" pitchFamily="34" charset="0"/>
                <a:ea typeface="Lato" panose="020F0502020204030203" pitchFamily="34" charset="0"/>
                <a:cs typeface="Lato" panose="020F0502020204030203" pitchFamily="34" charset="0"/>
              </a:rPr>
              <a:t>about the following terms?</a:t>
            </a:r>
          </a:p>
        </p:txBody>
      </p:sp>
      <p:sp>
        <p:nvSpPr>
          <p:cNvPr id="4" name="Title 1">
            <a:extLst>
              <a:ext uri="{FF2B5EF4-FFF2-40B4-BE49-F238E27FC236}">
                <a16:creationId xmlns:a16="http://schemas.microsoft.com/office/drawing/2014/main" id="{83E165B9-17A7-D518-55B2-B19093D6EA3B}"/>
              </a:ext>
            </a:extLst>
          </p:cNvPr>
          <p:cNvSpPr txBox="1">
            <a:spLocks/>
          </p:cNvSpPr>
          <p:nvPr/>
        </p:nvSpPr>
        <p:spPr>
          <a:xfrm>
            <a:off x="291353"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Lato" panose="020F0502020204030203" pitchFamily="34" charset="0"/>
                <a:ea typeface="Lato" panose="020F0502020204030203" pitchFamily="34" charset="0"/>
                <a:cs typeface="Lato" panose="020F0502020204030203" pitchFamily="34" charset="0"/>
              </a:rPr>
              <a:t>Keyword Definitions</a:t>
            </a:r>
          </a:p>
        </p:txBody>
      </p:sp>
      <p:pic>
        <p:nvPicPr>
          <p:cNvPr id="5" name="Picture 4">
            <a:extLst>
              <a:ext uri="{FF2B5EF4-FFF2-40B4-BE49-F238E27FC236}">
                <a16:creationId xmlns:a16="http://schemas.microsoft.com/office/drawing/2014/main" id="{8E860D5B-8F3F-23FA-4EF3-2B99A9C61FD6}"/>
              </a:ext>
            </a:extLst>
          </p:cNvPr>
          <p:cNvPicPr>
            <a:picLocks noChangeAspect="1"/>
          </p:cNvPicPr>
          <p:nvPr/>
        </p:nvPicPr>
        <p:blipFill>
          <a:blip r:embed="rId3"/>
          <a:stretch>
            <a:fillRect/>
          </a:stretch>
        </p:blipFill>
        <p:spPr>
          <a:xfrm>
            <a:off x="8453715" y="6235716"/>
            <a:ext cx="1192087" cy="296713"/>
          </a:xfrm>
          <a:prstGeom prst="rect">
            <a:avLst/>
          </a:prstGeom>
        </p:spPr>
      </p:pic>
      <p:sp>
        <p:nvSpPr>
          <p:cNvPr id="6" name="Rectangle 5">
            <a:extLst>
              <a:ext uri="{FF2B5EF4-FFF2-40B4-BE49-F238E27FC236}">
                <a16:creationId xmlns:a16="http://schemas.microsoft.com/office/drawing/2014/main" id="{E3C2CB3D-4C43-B26E-9B49-5CFE3BDDFE63}"/>
              </a:ext>
            </a:extLst>
          </p:cNvPr>
          <p:cNvSpPr/>
          <p:nvPr/>
        </p:nvSpPr>
        <p:spPr>
          <a:xfrm>
            <a:off x="0" y="6768353"/>
            <a:ext cx="12192000" cy="89647"/>
          </a:xfrm>
          <a:prstGeom prst="rect">
            <a:avLst/>
          </a:prstGeom>
          <a:solidFill>
            <a:srgbClr val="EDB6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Logo&#10;&#10;Description automatically generated">
            <a:extLst>
              <a:ext uri="{FF2B5EF4-FFF2-40B4-BE49-F238E27FC236}">
                <a16:creationId xmlns:a16="http://schemas.microsoft.com/office/drawing/2014/main" id="{E8E5D2A9-2A1A-925E-60C7-FDBF58A23E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8474" y="5735224"/>
            <a:ext cx="2805953" cy="1270773"/>
          </a:xfrm>
          <a:prstGeom prst="rect">
            <a:avLst/>
          </a:prstGeom>
        </p:spPr>
      </p:pic>
      <p:cxnSp>
        <p:nvCxnSpPr>
          <p:cNvPr id="8" name="Straight Connector 7">
            <a:extLst>
              <a:ext uri="{FF2B5EF4-FFF2-40B4-BE49-F238E27FC236}">
                <a16:creationId xmlns:a16="http://schemas.microsoft.com/office/drawing/2014/main" id="{766F77C7-31BA-2296-17D8-333122949EFC}"/>
              </a:ext>
            </a:extLst>
          </p:cNvPr>
          <p:cNvCxnSpPr>
            <a:cxnSpLocks/>
          </p:cNvCxnSpPr>
          <p:nvPr/>
        </p:nvCxnSpPr>
        <p:spPr>
          <a:xfrm>
            <a:off x="9834283" y="6214476"/>
            <a:ext cx="0" cy="326918"/>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D32485B2-2324-7F2C-F50F-6F47E068BA97}"/>
              </a:ext>
            </a:extLst>
          </p:cNvPr>
          <p:cNvCxnSpPr>
            <a:cxnSpLocks/>
          </p:cNvCxnSpPr>
          <p:nvPr/>
        </p:nvCxnSpPr>
        <p:spPr>
          <a:xfrm>
            <a:off x="5737412" y="746005"/>
            <a:ext cx="0" cy="53594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04975776"/>
      </p:ext>
    </p:extLst>
  </p:cSld>
  <p:clrMapOvr>
    <a:masterClrMapping/>
  </p:clrMapOvr>
  <p:transition advClick="0">
    <p:sndAc>
      <p:endSnd/>
    </p:sndAc>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B8E2A9A12B6DC4C801E25BB8610ABBD" ma:contentTypeVersion="4" ma:contentTypeDescription="Create a new document." ma:contentTypeScope="" ma:versionID="a02bb6390091dca79aa05b67e2f9b60e">
  <xsd:schema xmlns:xsd="http://www.w3.org/2001/XMLSchema" xmlns:xs="http://www.w3.org/2001/XMLSchema" xmlns:p="http://schemas.microsoft.com/office/2006/metadata/properties" xmlns:ns2="89e18076-6af6-4a9e-b1b9-0a1631d8c5fd" targetNamespace="http://schemas.microsoft.com/office/2006/metadata/properties" ma:root="true" ma:fieldsID="1ccac7d8a1564710e123ea1a6f45539d" ns2:_="">
    <xsd:import namespace="89e18076-6af6-4a9e-b1b9-0a1631d8c5f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9e18076-6af6-4a9e-b1b9-0a1631d8c5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FC9D0E7-C481-49A9-A0E1-F7A9BBB5A015}">
  <ds:schemaRefs>
    <ds:schemaRef ds:uri="http://schemas.microsoft.com/sharepoint/v3/contenttype/forms"/>
  </ds:schemaRefs>
</ds:datastoreItem>
</file>

<file path=customXml/itemProps2.xml><?xml version="1.0" encoding="utf-8"?>
<ds:datastoreItem xmlns:ds="http://schemas.openxmlformats.org/officeDocument/2006/customXml" ds:itemID="{6BF689A9-0AE6-469E-801D-4135158EBBAF}">
  <ds:schemaRefs>
    <ds:schemaRef ds:uri="http://purl.org/dc/dcmitype/"/>
    <ds:schemaRef ds:uri="89e18076-6af6-4a9e-b1b9-0a1631d8c5fd"/>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4C2008B8-3954-49A4-9C3A-F6E7B727A6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9e18076-6af6-4a9e-b1b9-0a1631d8c5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7940</TotalTime>
  <Words>3783</Words>
  <Application>Microsoft Office PowerPoint</Application>
  <PresentationFormat>Widescreen</PresentationFormat>
  <Paragraphs>788</Paragraphs>
  <Slides>34</Slides>
  <Notes>30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Calibri Light</vt:lpstr>
      <vt:lpstr>Comic Sans MS</vt:lpstr>
      <vt:lpstr>Lato</vt:lpstr>
      <vt:lpstr>Symbol</vt:lpstr>
      <vt:lpstr>Office Theme</vt:lpstr>
      <vt:lpstr>What are my future career options in Dorset? </vt:lpstr>
      <vt:lpstr>Learning Objectives </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What do you already know  about the following terms?</vt:lpstr>
      <vt:lpstr>Main Sectors in Dorset</vt:lpstr>
      <vt:lpstr>The list below contains three employers from each of the six main sectors in Dorset. Unscramble the list and write which three you think belong in which sector on the back of your cue cards.</vt:lpstr>
      <vt:lpstr>PowerPoint Presentation</vt:lpstr>
      <vt:lpstr>PowerPoint Presentation</vt:lpstr>
      <vt:lpstr>Use the online dashboard to explore which employers currently have the most jobs advertised in health and care in Dorset.</vt:lpstr>
      <vt:lpstr>PowerPoint Presentation</vt:lpstr>
      <vt:lpstr>PowerPoint Presentation</vt:lpstr>
      <vt:lpstr>PowerPoint Presentation</vt:lpstr>
      <vt:lpstr>PowerPoint Presentation</vt:lpstr>
      <vt:lpstr>PowerPoint Presentation</vt:lpstr>
      <vt:lpstr>Use the dashboard to compare which sectors advertise the most jobs</vt:lpstr>
      <vt:lpstr> Watch the following video and then discuss in your group what GCSE options you are considering</vt:lpstr>
      <vt:lpstr>Apply your understanding of the keywords you learnt earlier and explain how they create or reduce opportunities for you when you come to applying for a role.</vt:lpstr>
      <vt:lpstr>Apply your understanding of the keywords you learnt earlier and explain how they create or reduce opportunities for you when you come to applying for a role.</vt:lpstr>
      <vt:lpstr>Apply your understanding of the keywords you learnt earlier and explain how they create or reduce opportunities for you when you come to applying for a role.</vt:lpstr>
      <vt:lpstr>Apply your understanding of the keywords you learnt earlier and explain how they create or reduce opportunities for you when you come to applying for a role.</vt:lpstr>
      <vt:lpstr>Apply your understanding of the keywords you learnt earlier and explain how they create or reduce opportunities for you when you come to applying for a role.</vt:lpstr>
      <vt:lpstr>Apply your understanding of the keywords you learnt earlier and explain how they create or reduce opportunities for you when you come to applying for a role.</vt:lpstr>
      <vt:lpstr>Apply your understanding of the keywords you learnt earlier and explain how they create or reduce opportunities for you when you come to applying for a role.</vt:lpstr>
      <vt:lpstr>Apply your understanding of the keywords you learnt earlier and explain how they create or reduce opportunities for you when you come to applying for a role.</vt:lpstr>
      <vt:lpstr>Apply your understanding of the keywords you learnt earlier and explain how they create or reduce opportunities for you when you come to applying for a role.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D Shoebridge</dc:creator>
  <cp:lastModifiedBy>Clare Dunn</cp:lastModifiedBy>
  <cp:revision>87</cp:revision>
  <dcterms:created xsi:type="dcterms:W3CDTF">2022-06-08T13:12:53Z</dcterms:created>
  <dcterms:modified xsi:type="dcterms:W3CDTF">2023-02-16T09:20:50Z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0x010100DB8E2A9A12B6DC4C801E25BB8610ABBD</vt:lpwstr>
  </property>
</Properties>
</file>