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257" r:id="rId5"/>
    <p:sldId id="314" r:id="rId6"/>
    <p:sldId id="284" r:id="rId7"/>
    <p:sldId id="265" r:id="rId8"/>
    <p:sldId id="292" r:id="rId9"/>
    <p:sldId id="293" r:id="rId10"/>
    <p:sldId id="294" r:id="rId11"/>
    <p:sldId id="295" r:id="rId12"/>
    <p:sldId id="296" r:id="rId13"/>
    <p:sldId id="297" r:id="rId14"/>
    <p:sldId id="298" r:id="rId15"/>
    <p:sldId id="299" r:id="rId16"/>
    <p:sldId id="300" r:id="rId17"/>
    <p:sldId id="286" r:id="rId18"/>
    <p:sldId id="266" r:id="rId19"/>
    <p:sldId id="287" r:id="rId20"/>
    <p:sldId id="288" r:id="rId21"/>
    <p:sldId id="315" r:id="rId22"/>
    <p:sldId id="316" r:id="rId23"/>
    <p:sldId id="270" r:id="rId24"/>
    <p:sldId id="271" r:id="rId25"/>
    <p:sldId id="272" r:id="rId26"/>
    <p:sldId id="273" r:id="rId27"/>
    <p:sldId id="274" r:id="rId28"/>
    <p:sldId id="275" r:id="rId29"/>
    <p:sldId id="326" r:id="rId30"/>
    <p:sldId id="301" r:id="rId31"/>
    <p:sldId id="302" r:id="rId32"/>
    <p:sldId id="276" r:id="rId33"/>
    <p:sldId id="283" r:id="rId34"/>
    <p:sldId id="305" r:id="rId35"/>
    <p:sldId id="317" r:id="rId36"/>
    <p:sldId id="318" r:id="rId37"/>
    <p:sldId id="319" r:id="rId38"/>
    <p:sldId id="320" r:id="rId39"/>
    <p:sldId id="321" r:id="rId40"/>
    <p:sldId id="322" r:id="rId41"/>
    <p:sldId id="323" r:id="rId42"/>
    <p:sldId id="324" r:id="rId43"/>
    <p:sldId id="325" r:id="rId44"/>
    <p:sldId id="304" r:id="rId45"/>
    <p:sldId id="291"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C12E94-C37B-48BB-9619-DB3C78CD9135}" name="Clare Dunn" initials="CD" userId="S::dunnc@bournemouth.ac.uk::90f34fbe-4656-4975-941e-47f1a6cf1696" providerId="AD"/>
  <p188:author id="{42777DBF-091C-CB62-0782-A5625F0FCAD6}" name="Helen Stevenson" initials="HS" userId="S::hstevenson@bournemouth.ac.uk::135c73bb-8067-4445-9e90-9d9cd5372da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 D Shoebridge" initials="MDS" lastIdx="3" clrIdx="0">
    <p:extLst>
      <p:ext uri="{19B8F6BF-5375-455C-9EA6-DF929625EA0E}">
        <p15:presenceInfo xmlns:p15="http://schemas.microsoft.com/office/powerpoint/2012/main" userId="S-1-5-21-757753430-2137299869-1514812987-36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8A8"/>
    <a:srgbClr val="EDB652"/>
    <a:srgbClr val="E94D54"/>
    <a:srgbClr val="EC854C"/>
    <a:srgbClr val="283583"/>
    <a:srgbClr val="9EC159"/>
    <a:srgbClr val="7DB4DC"/>
    <a:srgbClr val="ED4C53"/>
    <a:srgbClr val="EDB653"/>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94" autoAdjust="0"/>
    <p:restoredTop sz="83042" autoAdjust="0"/>
  </p:normalViewPr>
  <p:slideViewPr>
    <p:cSldViewPr snapToGrid="0">
      <p:cViewPr varScale="1">
        <p:scale>
          <a:sx n="55" d="100"/>
          <a:sy n="55" d="100"/>
        </p:scale>
        <p:origin x="1200" y="48"/>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CEF62-6F54-45A4-A588-3304CB9BFB10}" type="datetimeFigureOut">
              <a:rPr lang="en-GB" smtClean="0"/>
              <a:t>20/02/2023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9F0DC3-5E60-4B67-96EB-4C920CBF12D7}" type="slidenum">
              <a:rPr lang="en-GB" smtClean="0"/>
              <a:t>‹#›</a:t>
            </a:fld>
            <a:endParaRPr lang="en-GB"/>
          </a:p>
        </p:txBody>
      </p:sp>
    </p:spTree>
    <p:extLst>
      <p:ext uri="{BB962C8B-B14F-4D97-AF65-F5344CB8AC3E}">
        <p14:creationId xmlns:p14="http://schemas.microsoft.com/office/powerpoint/2010/main" val="2611770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dorsetcareershub.co.uk/key-industry-dashboards-lmi-poster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dorsetlep.co.uk/financial-services-sector"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dorsetlep.co.uk/creative-and-digita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dorsetlep.co.uk/tourism-food-and-beverag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dorsetlep.co.uk/green-economy"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dorsetlep.co.uk/manufacturing-and-engineerin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amazingapprenticeships.com/resource/apprentices-are-amazing-fil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4</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13</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2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2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a:p>
            <a:pPr marL="342900" lvl="0" indent="-342900">
              <a:lnSpc>
                <a:spcPct val="107000"/>
              </a:lnSpc>
              <a:buFont typeface="Symbol" panose="05050102010706020507" pitchFamily="18" charset="2"/>
              <a:buChar char=""/>
            </a:pPr>
            <a:endParaRPr lang="en-GB" altLang="en-US" dirty="0">
              <a:latin typeface="Arial" panose="020B0604020202020204" pitchFamily="34" charset="0"/>
            </a:endParaRPr>
          </a:p>
        </p:txBody>
      </p:sp>
    </p:spTree>
    <p:extLst>
      <p:ext uri="{BB962C8B-B14F-4D97-AF65-F5344CB8AC3E}">
        <p14:creationId xmlns:p14="http://schemas.microsoft.com/office/powerpoint/2010/main" val="2840616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Hand out the sector cue cards and explain that these are the six biggest sectors offering employment in Dorset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Ask students to list any employers or jobs that would expect in any of the sectors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Explain they will find out if they are right as they go through these sessions</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14</a:t>
            </a:fld>
            <a:endParaRPr lang="en-GB"/>
          </a:p>
        </p:txBody>
      </p:sp>
    </p:spTree>
    <p:extLst>
      <p:ext uri="{BB962C8B-B14F-4D97-AF65-F5344CB8AC3E}">
        <p14:creationId xmlns:p14="http://schemas.microsoft.com/office/powerpoint/2010/main" val="3248901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15</a:t>
            </a:fld>
            <a:endParaRPr lang="en-GB"/>
          </a:p>
        </p:txBody>
      </p:sp>
    </p:spTree>
    <p:extLst>
      <p:ext uri="{BB962C8B-B14F-4D97-AF65-F5344CB8AC3E}">
        <p14:creationId xmlns:p14="http://schemas.microsoft.com/office/powerpoint/2010/main" val="1682634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16</a:t>
            </a:fld>
            <a:endParaRPr lang="en-GB"/>
          </a:p>
        </p:txBody>
      </p:sp>
    </p:spTree>
    <p:extLst>
      <p:ext uri="{BB962C8B-B14F-4D97-AF65-F5344CB8AC3E}">
        <p14:creationId xmlns:p14="http://schemas.microsoft.com/office/powerpoint/2010/main" val="3926290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17</a:t>
            </a:fld>
            <a:endParaRPr lang="en-GB"/>
          </a:p>
        </p:txBody>
      </p:sp>
    </p:spTree>
    <p:extLst>
      <p:ext uri="{BB962C8B-B14F-4D97-AF65-F5344CB8AC3E}">
        <p14:creationId xmlns:p14="http://schemas.microsoft.com/office/powerpoint/2010/main" val="2984375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Recap that in the last lesson you looked at the 6 main growth sectors in Dorset</a:t>
            </a:r>
          </a:p>
          <a:p>
            <a:pPr marL="342900" lvl="0" indent="-342900">
              <a:lnSpc>
                <a:spcPct val="107000"/>
              </a:lnSpc>
              <a:buFont typeface="Symbol" panose="05050102010706020507" pitchFamily="18" charset="2"/>
              <a:buChar char=""/>
            </a:pPr>
            <a:r>
              <a:rPr lang="en-GB" sz="1800" dirty="0">
                <a:effectLst/>
                <a:latin typeface="Lato" panose="020F0502020204030203" pitchFamily="34" charset="0"/>
                <a:cs typeface="Times New Roman" panose="02020603050405020304" pitchFamily="18" charset="0"/>
              </a:rPr>
              <a:t>Can students remember what they were?</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19</a:t>
            </a:fld>
            <a:endParaRPr lang="en-GB"/>
          </a:p>
        </p:txBody>
      </p:sp>
    </p:spTree>
    <p:extLst>
      <p:ext uri="{BB962C8B-B14F-4D97-AF65-F5344CB8AC3E}">
        <p14:creationId xmlns:p14="http://schemas.microsoft.com/office/powerpoint/2010/main" val="1081729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display interactive online dashboard </a:t>
            </a:r>
            <a:r>
              <a:rPr lang="en-GB" sz="1800" u="sng" dirty="0">
                <a:solidFill>
                  <a:srgbClr val="0563C1"/>
                </a:solidFill>
                <a:effectLst/>
                <a:latin typeface="Lato" panose="020F0502020204030203" pitchFamily="34" charset="0"/>
                <a:ea typeface="Calibri" panose="020F0502020204030204" pitchFamily="34" charset="0"/>
                <a:cs typeface="Times New Roman" panose="02020603050405020304" pitchFamily="18" charset="0"/>
                <a:hlinkClick r:id="rId3"/>
              </a:rPr>
              <a:t>https://www.dorsetcareershub.co.uk/key-industry-dashboards-lmi-posters</a:t>
            </a:r>
            <a:r>
              <a:rPr lang="en-GB" sz="1800" dirty="0">
                <a:effectLst/>
                <a:latin typeface="Lato" panose="020F0502020204030203" pitchFamily="34" charset="0"/>
                <a:ea typeface="Calibri" panose="020F0502020204030204" pitchFamily="34" charset="0"/>
                <a:cs typeface="Times New Roman" panose="02020603050405020304" pitchFamily="18" charset="0"/>
              </a:rPr>
              <a:t> and scroll to model finding employers with the most jobs within Health and Care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Students will now need access to laptops/tablets.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Allow the students time to explore the other sector dashboards and understand which employers currently have the most jobs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Students to record the top three employers in each sector ready to share with the rest of the class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a:effectLst/>
                <a:latin typeface="Lato" panose="020F0502020204030203" pitchFamily="34" charset="0"/>
                <a:ea typeface="Calibri" panose="020F0502020204030204" pitchFamily="34" charset="0"/>
                <a:cs typeface="Times New Roman" panose="02020603050405020304" pitchFamily="18" charset="0"/>
              </a:rPr>
              <a:t>Extension activity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solidFill>
                  <a:srgbClr val="0563C1"/>
                </a:solidFill>
                <a:effectLst/>
                <a:latin typeface="Lato" panose="020F0502020204030203" pitchFamily="34" charset="0"/>
                <a:ea typeface="Calibri" panose="020F0502020204030204" pitchFamily="34" charset="0"/>
                <a:cs typeface="Times New Roman" panose="02020603050405020304" pitchFamily="18" charset="0"/>
              </a:rPr>
              <a:t>Students to explore jobs available with each employer by watching the videos on the resource sheet</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20</a:t>
            </a:fld>
            <a:endParaRPr lang="en-GB"/>
          </a:p>
        </p:txBody>
      </p:sp>
    </p:spTree>
    <p:extLst>
      <p:ext uri="{BB962C8B-B14F-4D97-AF65-F5344CB8AC3E}">
        <p14:creationId xmlns:p14="http://schemas.microsoft.com/office/powerpoint/2010/main" val="740084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Financial Services Sector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21</a:t>
            </a:fld>
            <a:endParaRPr lang="en-GB"/>
          </a:p>
        </p:txBody>
      </p:sp>
    </p:spTree>
    <p:extLst>
      <p:ext uri="{BB962C8B-B14F-4D97-AF65-F5344CB8AC3E}">
        <p14:creationId xmlns:p14="http://schemas.microsoft.com/office/powerpoint/2010/main" val="1606125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Creative and Digital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22</a:t>
            </a:fld>
            <a:endParaRPr lang="en-GB"/>
          </a:p>
        </p:txBody>
      </p:sp>
    </p:spTree>
    <p:extLst>
      <p:ext uri="{BB962C8B-B14F-4D97-AF65-F5344CB8AC3E}">
        <p14:creationId xmlns:p14="http://schemas.microsoft.com/office/powerpoint/2010/main" val="1313491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Tourism, Food and Beverage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23</a:t>
            </a:fld>
            <a:endParaRPr lang="en-GB"/>
          </a:p>
        </p:txBody>
      </p:sp>
    </p:spTree>
    <p:extLst>
      <p:ext uri="{BB962C8B-B14F-4D97-AF65-F5344CB8AC3E}">
        <p14:creationId xmlns:p14="http://schemas.microsoft.com/office/powerpoint/2010/main" val="3142449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5</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353121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Green Economy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24</a:t>
            </a:fld>
            <a:endParaRPr lang="en-GB"/>
          </a:p>
        </p:txBody>
      </p:sp>
    </p:spTree>
    <p:extLst>
      <p:ext uri="{BB962C8B-B14F-4D97-AF65-F5344CB8AC3E}">
        <p14:creationId xmlns:p14="http://schemas.microsoft.com/office/powerpoint/2010/main" val="169916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Manufacturing and Engineering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25</a:t>
            </a:fld>
            <a:endParaRPr lang="en-GB"/>
          </a:p>
        </p:txBody>
      </p:sp>
    </p:spTree>
    <p:extLst>
      <p:ext uri="{BB962C8B-B14F-4D97-AF65-F5344CB8AC3E}">
        <p14:creationId xmlns:p14="http://schemas.microsoft.com/office/powerpoint/2010/main" val="3371152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the groups two minutes to answer the first question and then two minutes to answer the second.</a:t>
            </a:r>
          </a:p>
          <a:p>
            <a:r>
              <a:rPr lang="en-GB" dirty="0"/>
              <a:t>You can reveal the answers to each section at the end of each two minute period.</a:t>
            </a:r>
          </a:p>
          <a:p>
            <a:r>
              <a:rPr lang="en-GB" dirty="0"/>
              <a:t>Groups score one point per correct answer in each section, including the other suitable examples they may have given.</a:t>
            </a:r>
          </a:p>
          <a:p>
            <a:pPr marL="342900" lvl="0" indent="-342900">
              <a:lnSpc>
                <a:spcPct val="107000"/>
              </a:lnSpc>
              <a:buFont typeface="Symbol" panose="05050102010706020507" pitchFamily="18" charset="2"/>
              <a:buChar char=""/>
            </a:pP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27</a:t>
            </a:fld>
            <a:endParaRPr lang="en-GB"/>
          </a:p>
        </p:txBody>
      </p:sp>
    </p:spTree>
    <p:extLst>
      <p:ext uri="{BB962C8B-B14F-4D97-AF65-F5344CB8AC3E}">
        <p14:creationId xmlns:p14="http://schemas.microsoft.com/office/powerpoint/2010/main" val="2679426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GB" dirty="0"/>
              <a:t>Use this as a handout to allow pupils to see where they currently are in their educational journey.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GB" dirty="0"/>
              <a:t>Please reinforce that you can move horizontally, vertically and diagonally and that this can be across </a:t>
            </a:r>
            <a:r>
              <a:rPr lang="en-GB"/>
              <a:t>your lifetime!</a:t>
            </a:r>
            <a:endParaRPr lang="en-GB" dirty="0"/>
          </a:p>
          <a:p>
            <a:pPr marL="342900" lvl="0" indent="-342900">
              <a:lnSpc>
                <a:spcPct val="107000"/>
              </a:lnSpc>
              <a:buFont typeface="Symbol" panose="05050102010706020507" pitchFamily="18" charset="2"/>
              <a:buChar char=""/>
            </a:pP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28</a:t>
            </a:fld>
            <a:endParaRPr lang="en-GB"/>
          </a:p>
        </p:txBody>
      </p:sp>
    </p:spTree>
    <p:extLst>
      <p:ext uri="{BB962C8B-B14F-4D97-AF65-F5344CB8AC3E}">
        <p14:creationId xmlns:p14="http://schemas.microsoft.com/office/powerpoint/2010/main" val="973565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Click on the relevant logo to play a short video that introduces each option.</a:t>
            </a:r>
          </a:p>
          <a:p>
            <a:r>
              <a:rPr lang="en-GB" sz="1800" dirty="0"/>
              <a:t>The video links can also be found here </a:t>
            </a:r>
            <a:r>
              <a:rPr lang="en-GB" sz="2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Apprentices Are Amazing Film - Amazing Apprenticeships</a:t>
            </a:r>
            <a:endParaRPr lang="en-GB" sz="1800" dirty="0"/>
          </a:p>
        </p:txBody>
      </p:sp>
      <p:sp>
        <p:nvSpPr>
          <p:cNvPr id="4" name="Slide Number Placeholder 3"/>
          <p:cNvSpPr>
            <a:spLocks noGrp="1"/>
          </p:cNvSpPr>
          <p:nvPr>
            <p:ph type="sldNum" sz="quarter" idx="5"/>
          </p:nvPr>
        </p:nvSpPr>
        <p:spPr/>
        <p:txBody>
          <a:bodyPr/>
          <a:lstStyle/>
          <a:p>
            <a:fld id="{1D9F0DC3-5E60-4B67-96EB-4C920CBF12D7}" type="slidenum">
              <a:rPr lang="en-GB" smtClean="0"/>
              <a:t>29</a:t>
            </a:fld>
            <a:endParaRPr lang="en-GB"/>
          </a:p>
        </p:txBody>
      </p:sp>
    </p:spTree>
    <p:extLst>
      <p:ext uri="{BB962C8B-B14F-4D97-AF65-F5344CB8AC3E}">
        <p14:creationId xmlns:p14="http://schemas.microsoft.com/office/powerpoint/2010/main" val="3377546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32</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327607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33</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0593273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34</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878484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35</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105482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36</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910245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6</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14063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37</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292486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38</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872756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39</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8516478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40</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2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2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a:p>
            <a:pPr marL="342900" lvl="0" indent="-342900">
              <a:lnSpc>
                <a:spcPct val="107000"/>
              </a:lnSpc>
              <a:buFont typeface="Symbol" panose="05050102010706020507" pitchFamily="18" charset="2"/>
              <a:buChar char=""/>
            </a:pPr>
            <a:endParaRPr lang="en-GB" altLang="en-US" dirty="0">
              <a:latin typeface="Arial" panose="020B0604020202020204" pitchFamily="34" charset="0"/>
            </a:endParaRPr>
          </a:p>
        </p:txBody>
      </p:sp>
    </p:spTree>
    <p:extLst>
      <p:ext uri="{BB962C8B-B14F-4D97-AF65-F5344CB8AC3E}">
        <p14:creationId xmlns:p14="http://schemas.microsoft.com/office/powerpoint/2010/main" val="3025458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7</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59790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8</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889760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9</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85283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10</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720594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11</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022013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12</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2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2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a:p>
            <a:pPr marL="342900" lvl="0" indent="-342900">
              <a:lnSpc>
                <a:spcPct val="107000"/>
              </a:lnSpc>
              <a:buFont typeface="Symbol" panose="05050102010706020507" pitchFamily="18" charset="2"/>
              <a:buChar char=""/>
            </a:pPr>
            <a:endParaRPr lang="en-GB" altLang="en-US" dirty="0">
              <a:latin typeface="Arial" panose="020B0604020202020204" pitchFamily="34" charset="0"/>
            </a:endParaRPr>
          </a:p>
        </p:txBody>
      </p:sp>
    </p:spTree>
    <p:extLst>
      <p:ext uri="{BB962C8B-B14F-4D97-AF65-F5344CB8AC3E}">
        <p14:creationId xmlns:p14="http://schemas.microsoft.com/office/powerpoint/2010/main" val="2528758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4630E-728F-47B1-B8EF-57C8F42C99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F1BF842-738B-499C-88DD-90C551A042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C0E53C2-6B59-4B23-BDE2-5D1F9145C588}"/>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8EE30683-67CB-4E0D-9F94-6D3B89A392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E7DDCD-6CC4-4AD4-BFE6-6656C571EA9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4088811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3BFEF-8A0C-46FA-B9F3-7DC57FCAD44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6FF51D5-2919-409F-B91E-F17E9050AE3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1ECFBA6-4874-41E5-916C-1F08E4D0D8D6}"/>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E071DD82-19B4-4A32-962C-C5A5976C1C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0D71B4-10E7-4931-B221-F49A83869C58}"/>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2299321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03BDE4-D766-4622-99D0-CFA2DEAC381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9376535-E39B-4FB3-81D6-1913BA3EB12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5C024F-F285-4E3F-9376-6E6987AB91AB}"/>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9FBF991D-3E95-40FC-B1EB-72263CAE8C4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52AF2FB-0A13-4910-A561-2BE809D331F7}"/>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727449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B7F92-C0A5-4786-B69A-7E49A391F10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9F7D4EB-5479-47B0-A272-176443B5C9C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682A9F-139C-4363-96E7-2F67F68F6D6A}"/>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AB9D162C-F3E5-4365-869F-4F71630541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C72890-79DA-4515-BDE9-CCEF68C50E1A}"/>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942726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639CF-28C4-44DF-AF6D-7F6612F662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9FA00CB-6B3F-4F3B-9D01-5D7D2762D1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4587ED9-D729-448D-AED6-24062F58C9D0}"/>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0DF6305C-03A5-4094-8B76-089095FC9E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9E3290-D5CD-4A82-A046-5DFB47B11B32}"/>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353793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9843-7103-475B-9299-D426F6D8F78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26499AF-3252-4388-A54F-5F4A52638D2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A9122B1-40C4-4B1E-AC7B-2A2FDA77B7E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5C60007-F13F-4A01-A7FC-A5DFC73B2F21}"/>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6" name="Footer Placeholder 5">
            <a:extLst>
              <a:ext uri="{FF2B5EF4-FFF2-40B4-BE49-F238E27FC236}">
                <a16:creationId xmlns:a16="http://schemas.microsoft.com/office/drawing/2014/main" id="{7B3B89E5-04ED-44A0-B8B1-CE1C42C380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AB13C1-C517-4D58-8935-206B4D1D1B5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681299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D40D-3BB5-435A-9398-0C869F52C0B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3504A8B-DEF3-4B3E-A486-7C45B300C9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F0CEB36-8B63-44A9-B13F-0A7FCC5AD24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F1C99E1-62CC-44C3-95FC-AE1E2D1A59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E14D969-8336-4ED4-B473-7443F54082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3955935-5D56-4C8F-A7D4-0B4B208F9FB8}"/>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8" name="Footer Placeholder 7">
            <a:extLst>
              <a:ext uri="{FF2B5EF4-FFF2-40B4-BE49-F238E27FC236}">
                <a16:creationId xmlns:a16="http://schemas.microsoft.com/office/drawing/2014/main" id="{DA10F1BE-5876-419B-A919-789AE871E82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66A31A0-CB0E-4CF4-8CA3-68D168CC415B}"/>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2096026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D0315-233C-44C2-B2E2-2C13F883145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AB74025-A3E9-4ACE-A177-BD5CE7851E8F}"/>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4" name="Footer Placeholder 3">
            <a:extLst>
              <a:ext uri="{FF2B5EF4-FFF2-40B4-BE49-F238E27FC236}">
                <a16:creationId xmlns:a16="http://schemas.microsoft.com/office/drawing/2014/main" id="{E5FC96EB-8B69-4124-AB44-A7D72AB1BFE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E71B174-4141-4CB9-A787-FB3553207CA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3074717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73435C-378B-4116-B1D1-729DE526201D}"/>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3" name="Footer Placeholder 2">
            <a:extLst>
              <a:ext uri="{FF2B5EF4-FFF2-40B4-BE49-F238E27FC236}">
                <a16:creationId xmlns:a16="http://schemas.microsoft.com/office/drawing/2014/main" id="{58311B67-A18E-4A44-845B-B0D778A959A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BC8F0CF-FB70-4A8E-B075-AB4EFD7C57B4}"/>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662291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E4E1-D65B-4E20-84E0-D0913C2E87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FBB128A-EAEF-4013-B1E9-37B465820F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64682C9-2955-4B6F-8038-75893DE12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221A2BB-4A87-47FC-9900-29AF44CEB713}"/>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6" name="Footer Placeholder 5">
            <a:extLst>
              <a:ext uri="{FF2B5EF4-FFF2-40B4-BE49-F238E27FC236}">
                <a16:creationId xmlns:a16="http://schemas.microsoft.com/office/drawing/2014/main" id="{41FC546D-456B-4C05-B6AF-0B42207C318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DF0C01-2D26-4174-B12B-41A4C46D7C87}"/>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3967775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A7252-C039-4BF7-879C-8FF6678CC4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975760A-0EB4-4392-8381-29FADFB182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1925606-BF8C-4A7B-A16B-2ABA3E6157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E1B6BB-0265-43C5-9760-E60DD596D4CF}"/>
              </a:ext>
            </a:extLst>
          </p:cNvPr>
          <p:cNvSpPr>
            <a:spLocks noGrp="1"/>
          </p:cNvSpPr>
          <p:nvPr>
            <p:ph type="dt" sz="half" idx="10"/>
          </p:nvPr>
        </p:nvSpPr>
        <p:spPr/>
        <p:txBody>
          <a:bodyPr/>
          <a:lstStyle/>
          <a:p>
            <a:fld id="{C86F94EF-3708-40C8-99C2-B839EED26B4B}" type="datetimeFigureOut">
              <a:rPr lang="en-GB" smtClean="0"/>
              <a:t>20/02/2023</a:t>
            </a:fld>
            <a:endParaRPr lang="en-GB"/>
          </a:p>
        </p:txBody>
      </p:sp>
      <p:sp>
        <p:nvSpPr>
          <p:cNvPr id="6" name="Footer Placeholder 5">
            <a:extLst>
              <a:ext uri="{FF2B5EF4-FFF2-40B4-BE49-F238E27FC236}">
                <a16:creationId xmlns:a16="http://schemas.microsoft.com/office/drawing/2014/main" id="{74FC81CB-5585-4F78-BCFB-CAE1E2B52D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5C5A4F7-86B1-4773-A290-6C6AC124ECB2}"/>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450077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AB452D-82B1-4A73-A166-9C4EAFEDF9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A468305-6104-4310-87C9-AF76F90241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9AB1C9-EF49-40CE-84FC-5CA0A0FEF0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6F94EF-3708-40C8-99C2-B839EED26B4B}" type="datetimeFigureOut">
              <a:rPr lang="en-GB" smtClean="0"/>
              <a:t>20/02/2023</a:t>
            </a:fld>
            <a:endParaRPr lang="en-GB"/>
          </a:p>
        </p:txBody>
      </p:sp>
      <p:sp>
        <p:nvSpPr>
          <p:cNvPr id="5" name="Footer Placeholder 4">
            <a:extLst>
              <a:ext uri="{FF2B5EF4-FFF2-40B4-BE49-F238E27FC236}">
                <a16:creationId xmlns:a16="http://schemas.microsoft.com/office/drawing/2014/main" id="{312F6ECD-AE9D-4ACA-81B5-8B1496195B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A88FF51-9294-49CA-8F49-1F22010A9F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E57AB0-D004-4D63-A84D-4AA1BD982E7B}" type="slidenum">
              <a:rPr lang="en-GB" smtClean="0"/>
              <a:t>‹#›</a:t>
            </a:fld>
            <a:endParaRPr lang="en-GB"/>
          </a:p>
        </p:txBody>
      </p:sp>
    </p:spTree>
    <p:extLst>
      <p:ext uri="{BB962C8B-B14F-4D97-AF65-F5344CB8AC3E}">
        <p14:creationId xmlns:p14="http://schemas.microsoft.com/office/powerpoint/2010/main" val="3630805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dorsetlep.co.uk/health-and-social-care-sector"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www.dorsetlep.co.uk/financial-services-sector"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dorsetlep.co.uk/creative-and-digital"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dorsetlep.co.uk/tourism-food-and-beverage"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www.dorsetlep.co.uk/green-economy" TargetMode="Externa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dorsetlep.co.uk/manufacturing-and-engineering"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hyperlink" Target="KS4%20videos/So%20what%20is%20an%20apprenticeship_.mp4"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hyperlink" Target="KS4%20videos/What%20are%20T%20Levels.mp4" TargetMode="External"/><Relationship Id="rId10" Type="http://schemas.openxmlformats.org/officeDocument/2006/relationships/hyperlink" Target="KS4%20videos/How%20to%20choose%20your%20A-levels%20the%20right%20way.mp4" TargetMode="External"/><Relationship Id="rId4" Type="http://schemas.openxmlformats.org/officeDocument/2006/relationships/image" Target="../media/image7.png"/><Relationship Id="rId9"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11" y="-601600"/>
            <a:ext cx="8897958" cy="7140611"/>
          </a:xfrm>
          <a:prstGeom prst="rect">
            <a:avLst/>
          </a:prstGeom>
        </p:spPr>
      </p:pic>
      <p:sp>
        <p:nvSpPr>
          <p:cNvPr id="2" name="Title 1">
            <a:extLst>
              <a:ext uri="{FF2B5EF4-FFF2-40B4-BE49-F238E27FC236}">
                <a16:creationId xmlns:a16="http://schemas.microsoft.com/office/drawing/2014/main" id="{04CC2AF8-6AB7-44F4-A728-581D85E025EF}"/>
              </a:ext>
            </a:extLst>
          </p:cNvPr>
          <p:cNvSpPr>
            <a:spLocks noGrp="1"/>
          </p:cNvSpPr>
          <p:nvPr>
            <p:ph type="ctrTitle"/>
          </p:nvPr>
        </p:nvSpPr>
        <p:spPr>
          <a:xfrm>
            <a:off x="792480" y="924360"/>
            <a:ext cx="10558272" cy="2387600"/>
          </a:xfrm>
        </p:spPr>
        <p:txBody>
          <a:bodyPr>
            <a:normAutofit fontScale="90000"/>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How do my GCSEs support my future career options in Dorset?</a:t>
            </a:r>
          </a:p>
        </p:txBody>
      </p:sp>
      <p:sp>
        <p:nvSpPr>
          <p:cNvPr id="3" name="Subtitle 2">
            <a:extLst>
              <a:ext uri="{FF2B5EF4-FFF2-40B4-BE49-F238E27FC236}">
                <a16:creationId xmlns:a16="http://schemas.microsoft.com/office/drawing/2014/main" id="{27D78E85-847E-474A-828E-4A840B0718A2}"/>
              </a:ext>
            </a:extLst>
          </p:cNvPr>
          <p:cNvSpPr>
            <a:spLocks noGrp="1"/>
          </p:cNvSpPr>
          <p:nvPr>
            <p:ph type="subTitle" idx="1"/>
          </p:nvPr>
        </p:nvSpPr>
        <p:spPr>
          <a:xfrm>
            <a:off x="1341120" y="3357288"/>
            <a:ext cx="9326880" cy="1655762"/>
          </a:xfrm>
        </p:spPr>
        <p:txBody>
          <a:bodyPr/>
          <a:lstStyle/>
          <a:p>
            <a:r>
              <a:rPr lang="en-GB" dirty="0">
                <a:solidFill>
                  <a:schemeClr val="bg1"/>
                </a:solidFill>
                <a:latin typeface="Lato" panose="020F0502020204030203" pitchFamily="34" charset="77"/>
              </a:rPr>
              <a:t>A guide to understanding the qualifications and personal attributes required to work in the six main sectors in Dorset</a:t>
            </a:r>
          </a:p>
        </p:txBody>
      </p:sp>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150" y="4837888"/>
            <a:ext cx="5610425" cy="2546269"/>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650" y="5830629"/>
            <a:ext cx="2140908" cy="545368"/>
          </a:xfrm>
          <a:prstGeom prst="rect">
            <a:avLst/>
          </a:prstGeom>
        </p:spPr>
      </p:pic>
      <p:cxnSp>
        <p:nvCxnSpPr>
          <p:cNvPr id="14" name="Straight Connector 13">
            <a:extLst>
              <a:ext uri="{FF2B5EF4-FFF2-40B4-BE49-F238E27FC236}">
                <a16:creationId xmlns:a16="http://schemas.microsoft.com/office/drawing/2014/main" id="{7A149D4D-4651-F1BB-2EE2-4BBA60794FD9}"/>
              </a:ext>
            </a:extLst>
          </p:cNvPr>
          <p:cNvCxnSpPr>
            <a:cxnSpLocks/>
          </p:cNvCxnSpPr>
          <p:nvPr/>
        </p:nvCxnSpPr>
        <p:spPr>
          <a:xfrm>
            <a:off x="7628965" y="5853954"/>
            <a:ext cx="0" cy="5510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31167465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4975776"/>
      </p:ext>
    </p:extLst>
  </p:cSld>
  <p:clrMapOvr>
    <a:masterClrMapping/>
  </p:clrMapOvr>
  <p:transition advClick="0">
    <p:sndAc>
      <p:end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5647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62348763"/>
      </p:ext>
    </p:extLst>
  </p:cSld>
  <p:clrMapOvr>
    <a:masterClrMapping/>
  </p:clrMapOvr>
  <p:transition advClick="0">
    <p:sndAc>
      <p:end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78089"/>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54227"/>
            <a:ext cx="2392063" cy="2016970"/>
            <a:chOff x="9048772" y="3954227"/>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54227"/>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355749"/>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 training or voluntary work</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04406998"/>
      </p:ext>
    </p:extLst>
  </p:cSld>
  <p:clrMapOvr>
    <a:masterClrMapping/>
  </p:clrMapOvr>
  <p:transition advClick="0">
    <p:sndAc>
      <p:end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2262037"/>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Labour</a:t>
              </a: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 Market</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(LMI)</a:t>
              </a:r>
              <a:endPar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a:solidFill>
            <a:schemeClr val="bg2">
              <a:lumMod val="75000"/>
            </a:schemeClr>
          </a:solidFill>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499229"/>
              <a:ext cx="2017059" cy="369332"/>
            </a:xfrm>
            <a:prstGeom prst="rect">
              <a:avLst/>
            </a:prstGeom>
            <a:grp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a:solidFill>
            <a:schemeClr val="bg2">
              <a:lumMod val="75000"/>
            </a:schemeClr>
          </a:solidFill>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494282"/>
              <a:ext cx="2335037" cy="369332"/>
            </a:xfrm>
            <a:prstGeom prst="rect">
              <a:avLst/>
            </a:prstGeom>
            <a:grpFill/>
          </p:spPr>
          <p:txBody>
            <a:bodyPr wrap="square" rtlCol="0">
              <a:spAutoFit/>
            </a:bodyPr>
            <a:lstStyle/>
            <a:p>
              <a:pPr algn="ctr" eaLnBrk="1" hangingPunct="1">
                <a:spcBef>
                  <a:spcPct val="0"/>
                </a:spcBef>
                <a:buFontTx/>
                <a:buNone/>
              </a:pPr>
              <a:r>
                <a:rPr lang="en-US" altLang="en-US" sz="1800" dirty="0">
                  <a:solidFill>
                    <a:schemeClr val="bg1"/>
                  </a:solidFill>
                </a:rPr>
                <a:t>Employability</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494282"/>
              <a:ext cx="2017059" cy="369332"/>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Automation Risk</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a:solidFill>
            <a:schemeClr val="bg2">
              <a:lumMod val="75000"/>
            </a:schemeClr>
          </a:solidFill>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696273"/>
              <a:ext cx="2017059" cy="369332"/>
            </a:xfrm>
            <a:prstGeom prst="rect">
              <a:avLst/>
            </a:prstGeom>
            <a:grp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a:solidFill>
            <a:schemeClr val="bg2">
              <a:lumMod val="75000"/>
            </a:schemeClr>
          </a:solidFill>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557773"/>
              <a:ext cx="2080780" cy="646331"/>
            </a:xfrm>
            <a:prstGeom prst="rect">
              <a:avLst/>
            </a:prstGeom>
            <a:grp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Required </a:t>
              </a:r>
              <a:r>
                <a:rPr lang="en-GB" altLang="en-US" dirty="0">
                  <a:solidFill>
                    <a:schemeClr val="bg1"/>
                  </a:solidFill>
                  <a:latin typeface="Lato" panose="020F0502020204030203" pitchFamily="34" charset="0"/>
                  <a:ea typeface="Lato" panose="020F0502020204030203" pitchFamily="34" charset="0"/>
                  <a:cs typeface="Lato" panose="020F0502020204030203" pitchFamily="34" charset="0"/>
                </a:rPr>
                <a:t>Education</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a:solidFill>
            <a:schemeClr val="bg2">
              <a:lumMod val="75000"/>
            </a:schemeClr>
          </a:solidFill>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535430"/>
              <a:ext cx="2335037" cy="646331"/>
            </a:xfrm>
            <a:prstGeom prst="rect">
              <a:avLst/>
            </a:prstGeom>
            <a:grp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Vocational</a:t>
              </a:r>
            </a:p>
            <a:p>
              <a:pPr algn="ctr">
                <a:buNone/>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Education</a:t>
              </a:r>
              <a:endParaRPr lang="en-GB"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a:solidFill>
            <a:schemeClr val="bg2">
              <a:lumMod val="75000"/>
            </a:schemeClr>
          </a:solidFill>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673929"/>
              <a:ext cx="2017059" cy="369332"/>
            </a:xfrm>
            <a:prstGeom prst="rect">
              <a:avLst/>
            </a:prstGeom>
            <a:grp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2" y="508387"/>
            <a:ext cx="1190064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7211754" y="654423"/>
            <a:ext cx="4688890" cy="742062"/>
          </a:xfrm>
          <a:noFill/>
          <a:ln w="63500">
            <a:noFill/>
            <a:miter lim="800000"/>
            <a:headEnd/>
            <a:tailEnd/>
          </a:ln>
        </p:spPr>
        <p:txBody>
          <a:bodyPr>
            <a:noAutofit/>
          </a:bodyPr>
          <a:lstStyle/>
          <a:p>
            <a:pPr eaLnBrk="1" hangingPunct="1">
              <a:lnSpc>
                <a:spcPct val="100000"/>
              </a:lnSpc>
            </a:pPr>
            <a:r>
              <a:rPr lang="en-GB" altLang="en-US" sz="1600" dirty="0">
                <a:solidFill>
                  <a:schemeClr val="bg1"/>
                </a:solidFill>
                <a:latin typeface="Lato" panose="020F0502020204030203" pitchFamily="34" charset="0"/>
                <a:ea typeface="Lato" panose="020F0502020204030203" pitchFamily="34" charset="0"/>
                <a:cs typeface="Lato" panose="020F0502020204030203" pitchFamily="34" charset="0"/>
              </a:rPr>
              <a:t>Rank these key terms in order of importance (one is more important) in how much you need to know about them to plan for your post 16 education</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Which is more Important?</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7049681"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72733501"/>
      </p:ext>
    </p:extLst>
  </p:cSld>
  <p:clrMapOvr>
    <a:masterClrMapping/>
  </p:clrMapOvr>
  <p:transition advClick="0">
    <p:sndAc>
      <p:end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text, dark, watching, lit&#10;&#10;Description automatically generated">
            <a:extLst>
              <a:ext uri="{FF2B5EF4-FFF2-40B4-BE49-F238E27FC236}">
                <a16:creationId xmlns:a16="http://schemas.microsoft.com/office/drawing/2014/main" id="{7A154478-7FB3-0485-6281-7AB997046A5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23" name="Picture 22" descr="Icon&#10;&#10;Description automatically generated">
            <a:extLst>
              <a:ext uri="{FF2B5EF4-FFF2-40B4-BE49-F238E27FC236}">
                <a16:creationId xmlns:a16="http://schemas.microsoft.com/office/drawing/2014/main" id="{8F1FEFB2-70CE-4A1C-B702-7FE53024EA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6379" y="1515601"/>
            <a:ext cx="2156013" cy="2042822"/>
          </a:xfrm>
          <a:prstGeom prst="rect">
            <a:avLst/>
          </a:prstGeom>
        </p:spPr>
      </p:pic>
      <p:pic>
        <p:nvPicPr>
          <p:cNvPr id="21" name="Picture 20" descr="Icon&#10;&#10;Description automatically generated">
            <a:extLst>
              <a:ext uri="{FF2B5EF4-FFF2-40B4-BE49-F238E27FC236}">
                <a16:creationId xmlns:a16="http://schemas.microsoft.com/office/drawing/2014/main" id="{D578F16A-422D-7B7E-E08F-7DAB5FCB7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3622" y="1543907"/>
            <a:ext cx="2061398" cy="1953175"/>
          </a:xfrm>
          <a:prstGeom prst="rect">
            <a:avLst/>
          </a:prstGeom>
        </p:spPr>
      </p:pic>
      <p:sp>
        <p:nvSpPr>
          <p:cNvPr id="6" name="Rectangle 5">
            <a:extLst>
              <a:ext uri="{FF2B5EF4-FFF2-40B4-BE49-F238E27FC236}">
                <a16:creationId xmlns:a16="http://schemas.microsoft.com/office/drawing/2014/main" id="{B46E6CBA-6F89-F336-0727-345C00DE991E}"/>
              </a:ext>
            </a:extLst>
          </p:cNvPr>
          <p:cNvSpPr/>
          <p:nvPr/>
        </p:nvSpPr>
        <p:spPr>
          <a:xfrm>
            <a:off x="-1" y="508387"/>
            <a:ext cx="6311154"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C0141FE-7D77-1C14-C589-CE27B034DB5C}"/>
              </a:ext>
            </a:extLst>
          </p:cNvPr>
          <p:cNvSpPr>
            <a:spLocks noGrp="1"/>
          </p:cNvSpPr>
          <p:nvPr>
            <p:ph type="title"/>
          </p:nvPr>
        </p:nvSpPr>
        <p:spPr>
          <a:xfrm>
            <a:off x="291353" y="365125"/>
            <a:ext cx="10515600"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Main Sectors in Dorset</a:t>
            </a:r>
          </a:p>
        </p:txBody>
      </p:sp>
      <p:pic>
        <p:nvPicPr>
          <p:cNvPr id="10" name="Picture 9">
            <a:extLst>
              <a:ext uri="{FF2B5EF4-FFF2-40B4-BE49-F238E27FC236}">
                <a16:creationId xmlns:a16="http://schemas.microsoft.com/office/drawing/2014/main" id="{03AF5B74-C43B-1C70-EB62-92A56FD78A64}"/>
              </a:ext>
            </a:extLst>
          </p:cNvPr>
          <p:cNvPicPr>
            <a:picLocks noChangeAspect="1"/>
          </p:cNvPicPr>
          <p:nvPr/>
        </p:nvPicPr>
        <p:blipFill>
          <a:blip r:embed="rId6"/>
          <a:stretch>
            <a:fillRect/>
          </a:stretch>
        </p:blipFill>
        <p:spPr>
          <a:xfrm>
            <a:off x="8453715" y="6235716"/>
            <a:ext cx="1192087" cy="296713"/>
          </a:xfrm>
          <a:prstGeom prst="rect">
            <a:avLst/>
          </a:prstGeom>
        </p:spPr>
      </p:pic>
      <p:sp>
        <p:nvSpPr>
          <p:cNvPr id="11" name="Rectangle 10">
            <a:extLst>
              <a:ext uri="{FF2B5EF4-FFF2-40B4-BE49-F238E27FC236}">
                <a16:creationId xmlns:a16="http://schemas.microsoft.com/office/drawing/2014/main" id="{424A13F9-03C3-15E4-5CC1-C51300582629}"/>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10;&#10;Description automatically generated">
            <a:extLst>
              <a:ext uri="{FF2B5EF4-FFF2-40B4-BE49-F238E27FC236}">
                <a16:creationId xmlns:a16="http://schemas.microsoft.com/office/drawing/2014/main" id="{6451E6C6-D1E5-9E06-038E-2BB058A2AB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3" name="Straight Connector 12">
            <a:extLst>
              <a:ext uri="{FF2B5EF4-FFF2-40B4-BE49-F238E27FC236}">
                <a16:creationId xmlns:a16="http://schemas.microsoft.com/office/drawing/2014/main" id="{9A0DB7E8-7CEA-7467-4A51-677FE3ED94A4}"/>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950904BB-B967-0BEF-B499-801074EB3D93}"/>
              </a:ext>
            </a:extLst>
          </p:cNvPr>
          <p:cNvSpPr txBox="1"/>
          <p:nvPr/>
        </p:nvSpPr>
        <p:spPr>
          <a:xfrm>
            <a:off x="1746380" y="3244334"/>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sp>
        <p:nvSpPr>
          <p:cNvPr id="16" name="TextBox 15">
            <a:extLst>
              <a:ext uri="{FF2B5EF4-FFF2-40B4-BE49-F238E27FC236}">
                <a16:creationId xmlns:a16="http://schemas.microsoft.com/office/drawing/2014/main" id="{B33E61DB-0068-18A4-8BEA-59970C34A433}"/>
              </a:ext>
            </a:extLst>
          </p:cNvPr>
          <p:cNvSpPr txBox="1"/>
          <p:nvPr/>
        </p:nvSpPr>
        <p:spPr>
          <a:xfrm>
            <a:off x="4963622" y="3244334"/>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18" name="Picture 17" descr="Icon&#10;&#10;Description automatically generated">
            <a:extLst>
              <a:ext uri="{FF2B5EF4-FFF2-40B4-BE49-F238E27FC236}">
                <a16:creationId xmlns:a16="http://schemas.microsoft.com/office/drawing/2014/main" id="{73DC329F-AAF4-0042-AD62-39B7D9512B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792" y="1495243"/>
            <a:ext cx="2054525" cy="1946662"/>
          </a:xfrm>
          <a:prstGeom prst="rect">
            <a:avLst/>
          </a:prstGeom>
        </p:spPr>
      </p:pic>
      <p:sp>
        <p:nvSpPr>
          <p:cNvPr id="19" name="TextBox 18">
            <a:extLst>
              <a:ext uri="{FF2B5EF4-FFF2-40B4-BE49-F238E27FC236}">
                <a16:creationId xmlns:a16="http://schemas.microsoft.com/office/drawing/2014/main" id="{3F7C55C8-E3C3-A10E-D9D0-E81200C0439F}"/>
              </a:ext>
            </a:extLst>
          </p:cNvPr>
          <p:cNvSpPr txBox="1"/>
          <p:nvPr/>
        </p:nvSpPr>
        <p:spPr>
          <a:xfrm>
            <a:off x="8281648" y="3244334"/>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24" name="TextBox 23">
            <a:extLst>
              <a:ext uri="{FF2B5EF4-FFF2-40B4-BE49-F238E27FC236}">
                <a16:creationId xmlns:a16="http://schemas.microsoft.com/office/drawing/2014/main" id="{9707B433-EDF0-DD05-7259-3146469239B5}"/>
              </a:ext>
            </a:extLst>
          </p:cNvPr>
          <p:cNvSpPr txBox="1"/>
          <p:nvPr/>
        </p:nvSpPr>
        <p:spPr>
          <a:xfrm>
            <a:off x="1746380" y="5189676"/>
            <a:ext cx="2156012" cy="646331"/>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25" name="TextBox 24">
            <a:extLst>
              <a:ext uri="{FF2B5EF4-FFF2-40B4-BE49-F238E27FC236}">
                <a16:creationId xmlns:a16="http://schemas.microsoft.com/office/drawing/2014/main" id="{05068048-085C-E445-490E-868F858CF555}"/>
              </a:ext>
            </a:extLst>
          </p:cNvPr>
          <p:cNvSpPr txBox="1"/>
          <p:nvPr/>
        </p:nvSpPr>
        <p:spPr>
          <a:xfrm>
            <a:off x="4963622" y="5189676"/>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26" name="TextBox 25">
            <a:extLst>
              <a:ext uri="{FF2B5EF4-FFF2-40B4-BE49-F238E27FC236}">
                <a16:creationId xmlns:a16="http://schemas.microsoft.com/office/drawing/2014/main" id="{8ED355D8-3E2A-2E3F-047B-B2EAAF1FEED9}"/>
              </a:ext>
            </a:extLst>
          </p:cNvPr>
          <p:cNvSpPr txBox="1"/>
          <p:nvPr/>
        </p:nvSpPr>
        <p:spPr>
          <a:xfrm>
            <a:off x="7766179" y="5189676"/>
            <a:ext cx="3204881" cy="369332"/>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28" name="Picture 27" descr="Icon&#10;&#10;Description automatically generated">
            <a:extLst>
              <a:ext uri="{FF2B5EF4-FFF2-40B4-BE49-F238E27FC236}">
                <a16:creationId xmlns:a16="http://schemas.microsoft.com/office/drawing/2014/main" id="{38D849A1-2652-BBA2-F81A-00D3073B8B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2283" y="3590076"/>
            <a:ext cx="1910815" cy="1810497"/>
          </a:xfrm>
          <a:prstGeom prst="rect">
            <a:avLst/>
          </a:prstGeom>
        </p:spPr>
      </p:pic>
      <p:pic>
        <p:nvPicPr>
          <p:cNvPr id="30" name="Picture 29" descr="Icon&#10;&#10;Description automatically generated">
            <a:extLst>
              <a:ext uri="{FF2B5EF4-FFF2-40B4-BE49-F238E27FC236}">
                <a16:creationId xmlns:a16="http://schemas.microsoft.com/office/drawing/2014/main" id="{A2A0F571-2D96-A385-E26F-9DC9D12B2B1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61912" y="3676529"/>
            <a:ext cx="1759432" cy="1667062"/>
          </a:xfrm>
          <a:prstGeom prst="rect">
            <a:avLst/>
          </a:prstGeom>
        </p:spPr>
      </p:pic>
      <p:pic>
        <p:nvPicPr>
          <p:cNvPr id="32" name="Picture 31" descr="Icon&#10;&#10;Description automatically generated">
            <a:extLst>
              <a:ext uri="{FF2B5EF4-FFF2-40B4-BE49-F238E27FC236}">
                <a16:creationId xmlns:a16="http://schemas.microsoft.com/office/drawing/2014/main" id="{1BF95E4F-A574-5518-30F4-BDD4C1CDD1C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16847" y="3590076"/>
            <a:ext cx="1903543" cy="1803607"/>
          </a:xfrm>
          <a:prstGeom prst="rect">
            <a:avLst/>
          </a:prstGeom>
        </p:spPr>
      </p:pic>
    </p:spTree>
    <p:extLst>
      <p:ext uri="{BB962C8B-B14F-4D97-AF65-F5344CB8AC3E}">
        <p14:creationId xmlns:p14="http://schemas.microsoft.com/office/powerpoint/2010/main" val="1670431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9" name="Title 8">
            <a:extLst>
              <a:ext uri="{FF2B5EF4-FFF2-40B4-BE49-F238E27FC236}">
                <a16:creationId xmlns:a16="http://schemas.microsoft.com/office/drawing/2014/main" id="{833C1952-A7FD-47E8-A191-DBAE5E6B05DE}"/>
              </a:ext>
            </a:extLst>
          </p:cNvPr>
          <p:cNvSpPr>
            <a:spLocks noGrp="1"/>
          </p:cNvSpPr>
          <p:nvPr>
            <p:ph type="title"/>
          </p:nvPr>
        </p:nvSpPr>
        <p:spPr>
          <a:xfrm>
            <a:off x="367552" y="1644248"/>
            <a:ext cx="11903242" cy="757822"/>
          </a:xfrm>
        </p:spPr>
        <p:txBody>
          <a:bodyPr>
            <a:noAutofit/>
          </a:bodyPr>
          <a:lstStyle/>
          <a:p>
            <a:pPr>
              <a:lnSpc>
                <a:spcPct val="150000"/>
              </a:lnSpc>
            </a:pPr>
            <a:r>
              <a:rPr lang="en-GB" sz="2000" dirty="0">
                <a:latin typeface="Lato" panose="020F0502020204030203" pitchFamily="34" charset="0"/>
                <a:ea typeface="Lato" panose="020F0502020204030203" pitchFamily="34" charset="0"/>
                <a:cs typeface="Lato" panose="020F0502020204030203" pitchFamily="34" charset="0"/>
              </a:rPr>
              <a:t>The list below contains three employers from each of the six main sectors in Dorset.</a:t>
            </a:r>
            <a:br>
              <a:rPr lang="en-GB" sz="2000" dirty="0">
                <a:latin typeface="Lato" panose="020F0502020204030203" pitchFamily="34" charset="0"/>
                <a:ea typeface="Lato" panose="020F0502020204030203" pitchFamily="34" charset="0"/>
                <a:cs typeface="Lato" panose="020F0502020204030203" pitchFamily="34" charset="0"/>
              </a:rPr>
            </a:br>
            <a:r>
              <a:rPr lang="en-GB" sz="2000" dirty="0">
                <a:latin typeface="Lato" panose="020F0502020204030203" pitchFamily="34" charset="0"/>
                <a:ea typeface="Lato" panose="020F0502020204030203" pitchFamily="34" charset="0"/>
                <a:cs typeface="Lato" panose="020F0502020204030203" pitchFamily="34" charset="0"/>
              </a:rPr>
              <a:t>Unscramble the list and write which three you think belong in which sector on the back of your cue cards.</a:t>
            </a:r>
          </a:p>
        </p:txBody>
      </p:sp>
      <p:sp>
        <p:nvSpPr>
          <p:cNvPr id="3" name="Content Placeholder 2">
            <a:extLst>
              <a:ext uri="{FF2B5EF4-FFF2-40B4-BE49-F238E27FC236}">
                <a16:creationId xmlns:a16="http://schemas.microsoft.com/office/drawing/2014/main" id="{1EEC1846-D5CD-4564-BF4C-B75FFA5B8AD7}"/>
              </a:ext>
            </a:extLst>
          </p:cNvPr>
          <p:cNvSpPr>
            <a:spLocks noGrp="1"/>
          </p:cNvSpPr>
          <p:nvPr>
            <p:ph sz="half" idx="1"/>
          </p:nvPr>
        </p:nvSpPr>
        <p:spPr>
          <a:xfrm>
            <a:off x="415716" y="2611212"/>
            <a:ext cx="4219037" cy="4907880"/>
          </a:xfrm>
        </p:spPr>
        <p:txBody>
          <a:bodyPr>
            <a:normAutofit/>
          </a:body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National Health Service (NHS)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Agincare Group</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BAE Systems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Barclays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Ageas Insurance Limited</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Ultra Electronics</a:t>
            </a:r>
          </a:p>
          <a:p>
            <a:pPr marL="0" lvl="0" indent="0">
              <a:lnSpc>
                <a:spcPct val="150000"/>
              </a:lnSpc>
              <a:spcBef>
                <a:spcPts val="0"/>
              </a:spcBef>
              <a:buNone/>
            </a:pPr>
            <a:endParaRPr lang="en-GB" sz="2400" dirty="0">
              <a:solidFill>
                <a:prstClr val="black"/>
              </a:solidFill>
              <a:latin typeface="Comic Sans MS" panose="030F0702030302020204" pitchFamily="66" charset="0"/>
            </a:endParaRPr>
          </a:p>
          <a:p>
            <a:pPr marL="0" lvl="0" indent="0">
              <a:lnSpc>
                <a:spcPct val="150000"/>
              </a:lnSpc>
              <a:spcBef>
                <a:spcPts val="0"/>
              </a:spcBef>
              <a:buNone/>
            </a:pPr>
            <a:endParaRPr lang="en-GB" sz="2200" dirty="0">
              <a:solidFill>
                <a:prstClr val="black"/>
              </a:solidFill>
            </a:endParaRPr>
          </a:p>
          <a:p>
            <a:pPr marL="0" lvl="0" indent="0">
              <a:lnSpc>
                <a:spcPct val="150000"/>
              </a:lnSpc>
              <a:spcBef>
                <a:spcPts val="0"/>
              </a:spcBef>
              <a:buNone/>
            </a:pPr>
            <a:endParaRPr lang="en-GB" sz="2400" dirty="0">
              <a:solidFill>
                <a:prstClr val="black"/>
              </a:solidFill>
            </a:endParaRPr>
          </a:p>
          <a:p>
            <a:pPr marL="0" lvl="0" indent="0">
              <a:lnSpc>
                <a:spcPct val="150000"/>
              </a:lnSpc>
              <a:spcBef>
                <a:spcPts val="0"/>
              </a:spcBef>
              <a:buNone/>
            </a:pPr>
            <a:endParaRPr lang="en-GB" sz="2400" dirty="0">
              <a:solidFill>
                <a:prstClr val="black"/>
              </a:solidFill>
            </a:endParaRPr>
          </a:p>
          <a:p>
            <a:pPr marL="0" lvl="0" indent="0">
              <a:lnSpc>
                <a:spcPct val="150000"/>
              </a:lnSpc>
              <a:spcBef>
                <a:spcPts val="0"/>
              </a:spcBef>
              <a:buNone/>
            </a:pPr>
            <a:endParaRPr lang="en-GB" sz="1800" dirty="0">
              <a:solidFill>
                <a:prstClr val="black"/>
              </a:solidFill>
            </a:endParaRPr>
          </a:p>
          <a:p>
            <a:pPr marL="0" indent="0">
              <a:lnSpc>
                <a:spcPct val="150000"/>
              </a:lnSpc>
              <a:buNone/>
            </a:pPr>
            <a:endParaRPr lang="en-GB" dirty="0"/>
          </a:p>
        </p:txBody>
      </p:sp>
      <p:sp>
        <p:nvSpPr>
          <p:cNvPr id="10" name="Content Placeholder 9">
            <a:extLst>
              <a:ext uri="{FF2B5EF4-FFF2-40B4-BE49-F238E27FC236}">
                <a16:creationId xmlns:a16="http://schemas.microsoft.com/office/drawing/2014/main" id="{F8D0F876-ACF0-4FED-BF22-2387D437E5CF}"/>
              </a:ext>
            </a:extLst>
          </p:cNvPr>
          <p:cNvSpPr>
            <a:spLocks noGrp="1"/>
          </p:cNvSpPr>
          <p:nvPr>
            <p:ph sz="half" idx="2"/>
          </p:nvPr>
        </p:nvSpPr>
        <p:spPr>
          <a:xfrm>
            <a:off x="8453715" y="2611212"/>
            <a:ext cx="4391526" cy="5232903"/>
          </a:xfrm>
        </p:spPr>
        <p:txBody>
          <a:bodyPr>
            <a:normAutofit/>
          </a:body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Holt Engineering</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Colten Care </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JP Morgan Chase</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Acturis</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Co-Operative Group</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Draken</a:t>
            </a:r>
          </a:p>
          <a:p>
            <a:pPr marL="0" lvl="0" indent="0">
              <a:lnSpc>
                <a:spcPct val="150000"/>
              </a:lnSpc>
              <a:spcBef>
                <a:spcPts val="0"/>
              </a:spcBef>
              <a:buNone/>
            </a:pPr>
            <a:endParaRPr lang="en-GB" sz="1800" dirty="0">
              <a:solidFill>
                <a:prstClr val="black"/>
              </a:solidFill>
            </a:endParaRPr>
          </a:p>
          <a:p>
            <a:pPr marL="0" lvl="0" indent="0">
              <a:lnSpc>
                <a:spcPct val="150000"/>
              </a:lnSpc>
              <a:spcBef>
                <a:spcPts val="0"/>
              </a:spcBef>
              <a:buNone/>
            </a:pPr>
            <a:endParaRPr lang="en-GB" sz="1800" dirty="0">
              <a:solidFill>
                <a:prstClr val="black"/>
              </a:solidFill>
            </a:endParaRPr>
          </a:p>
          <a:p>
            <a:pPr marL="0" indent="0">
              <a:lnSpc>
                <a:spcPct val="150000"/>
              </a:lnSpc>
              <a:buNone/>
            </a:pPr>
            <a:endParaRPr lang="en-GB" dirty="0"/>
          </a:p>
        </p:txBody>
      </p:sp>
      <p:sp>
        <p:nvSpPr>
          <p:cNvPr id="4" name="Rectangle 3">
            <a:extLst>
              <a:ext uri="{FF2B5EF4-FFF2-40B4-BE49-F238E27FC236}">
                <a16:creationId xmlns:a16="http://schemas.microsoft.com/office/drawing/2014/main" id="{336440BE-B889-C06A-977D-18874C92C40B}"/>
              </a:ext>
            </a:extLst>
          </p:cNvPr>
          <p:cNvSpPr/>
          <p:nvPr/>
        </p:nvSpPr>
        <p:spPr>
          <a:xfrm>
            <a:off x="0" y="345631"/>
            <a:ext cx="4894730"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321671" y="214114"/>
            <a:ext cx="4961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Three of the best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2" name="Content Placeholder 2">
            <a:extLst>
              <a:ext uri="{FF2B5EF4-FFF2-40B4-BE49-F238E27FC236}">
                <a16:creationId xmlns:a16="http://schemas.microsoft.com/office/drawing/2014/main" id="{37A3439F-1845-33D2-DA58-6750274188CE}"/>
              </a:ext>
            </a:extLst>
          </p:cNvPr>
          <p:cNvSpPr txBox="1">
            <a:spLocks/>
          </p:cNvSpPr>
          <p:nvPr/>
        </p:nvSpPr>
        <p:spPr>
          <a:xfrm>
            <a:off x="4977258" y="2611212"/>
            <a:ext cx="4219037" cy="49078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4Com </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1492 Limited</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South West Water</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Bourne Leisure</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Whitbread</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Environment Agency</a:t>
            </a:r>
          </a:p>
        </p:txBody>
      </p:sp>
    </p:spTree>
    <p:extLst>
      <p:ext uri="{BB962C8B-B14F-4D97-AF65-F5344CB8AC3E}">
        <p14:creationId xmlns:p14="http://schemas.microsoft.com/office/powerpoint/2010/main" val="3289357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4" name="Rectangle 3">
            <a:extLst>
              <a:ext uri="{FF2B5EF4-FFF2-40B4-BE49-F238E27FC236}">
                <a16:creationId xmlns:a16="http://schemas.microsoft.com/office/drawing/2014/main" id="{336440BE-B889-C06A-977D-18874C92C40B}"/>
              </a:ext>
            </a:extLst>
          </p:cNvPr>
          <p:cNvSpPr/>
          <p:nvPr/>
        </p:nvSpPr>
        <p:spPr>
          <a:xfrm>
            <a:off x="0" y="508387"/>
            <a:ext cx="10333316"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Employers within each sector of Dorset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0B4E02A1-716B-9DEF-C785-F163F8BC88F2}"/>
              </a:ext>
            </a:extLst>
          </p:cNvPr>
          <p:cNvSpPr/>
          <p:nvPr/>
        </p:nvSpPr>
        <p:spPr>
          <a:xfrm>
            <a:off x="1350809" y="3709316"/>
            <a:ext cx="3031806" cy="2148455"/>
          </a:xfrm>
          <a:prstGeom prst="rect">
            <a:avLst/>
          </a:prstGeom>
          <a:solidFill>
            <a:srgbClr val="2835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9EB2B3-1F3C-6F62-C347-25028BA04E3F}"/>
              </a:ext>
            </a:extLst>
          </p:cNvPr>
          <p:cNvSpPr/>
          <p:nvPr/>
        </p:nvSpPr>
        <p:spPr>
          <a:xfrm>
            <a:off x="4624053" y="3709316"/>
            <a:ext cx="3031806" cy="2148455"/>
          </a:xfrm>
          <a:prstGeom prst="rect">
            <a:avLst/>
          </a:prstGeom>
          <a:solidFill>
            <a:srgbClr val="EC8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ED0B1F8-7308-7C19-8097-48F6C077DF28}"/>
              </a:ext>
            </a:extLst>
          </p:cNvPr>
          <p:cNvSpPr/>
          <p:nvPr/>
        </p:nvSpPr>
        <p:spPr>
          <a:xfrm>
            <a:off x="7860977" y="3709316"/>
            <a:ext cx="3031806" cy="2148455"/>
          </a:xfrm>
          <a:prstGeom prst="rect">
            <a:avLst/>
          </a:prstGeom>
          <a:solidFill>
            <a:srgbClr val="E94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Icon&#10;&#10;Description automatically generated">
            <a:extLst>
              <a:ext uri="{FF2B5EF4-FFF2-40B4-BE49-F238E27FC236}">
                <a16:creationId xmlns:a16="http://schemas.microsoft.com/office/drawing/2014/main" id="{40A6C1BA-616D-AD37-889F-CE93FA25D3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3622" y="1543907"/>
            <a:ext cx="2061398" cy="1953175"/>
          </a:xfrm>
          <a:prstGeom prst="rect">
            <a:avLst/>
          </a:prstGeom>
        </p:spPr>
      </p:pic>
      <p:sp>
        <p:nvSpPr>
          <p:cNvPr id="27" name="TextBox 26">
            <a:extLst>
              <a:ext uri="{FF2B5EF4-FFF2-40B4-BE49-F238E27FC236}">
                <a16:creationId xmlns:a16="http://schemas.microsoft.com/office/drawing/2014/main" id="{39D9AB36-BCC0-70E0-F20A-580C6BD61943}"/>
              </a:ext>
            </a:extLst>
          </p:cNvPr>
          <p:cNvSpPr txBox="1"/>
          <p:nvPr/>
        </p:nvSpPr>
        <p:spPr>
          <a:xfrm>
            <a:off x="4963622" y="3244334"/>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28" name="Picture 27" descr="Icon&#10;&#10;Description automatically generated">
            <a:extLst>
              <a:ext uri="{FF2B5EF4-FFF2-40B4-BE49-F238E27FC236}">
                <a16:creationId xmlns:a16="http://schemas.microsoft.com/office/drawing/2014/main" id="{1FA7AB60-14A1-8A6F-5534-4B10509A15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6379" y="1515601"/>
            <a:ext cx="2156013" cy="2042822"/>
          </a:xfrm>
          <a:prstGeom prst="rect">
            <a:avLst/>
          </a:prstGeom>
        </p:spPr>
      </p:pic>
      <p:sp>
        <p:nvSpPr>
          <p:cNvPr id="29" name="TextBox 28">
            <a:extLst>
              <a:ext uri="{FF2B5EF4-FFF2-40B4-BE49-F238E27FC236}">
                <a16:creationId xmlns:a16="http://schemas.microsoft.com/office/drawing/2014/main" id="{2EEAB946-D55D-D93C-81D6-CD38B587AC42}"/>
              </a:ext>
            </a:extLst>
          </p:cNvPr>
          <p:cNvSpPr txBox="1"/>
          <p:nvPr/>
        </p:nvSpPr>
        <p:spPr>
          <a:xfrm>
            <a:off x="1746380" y="3244334"/>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pic>
        <p:nvPicPr>
          <p:cNvPr id="30" name="Picture 29" descr="Icon&#10;&#10;Description automatically generated">
            <a:extLst>
              <a:ext uri="{FF2B5EF4-FFF2-40B4-BE49-F238E27FC236}">
                <a16:creationId xmlns:a16="http://schemas.microsoft.com/office/drawing/2014/main" id="{A1190C8D-C9D5-24AF-E4C3-EF15FE0AD7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792" y="1495243"/>
            <a:ext cx="2054525" cy="1946662"/>
          </a:xfrm>
          <a:prstGeom prst="rect">
            <a:avLst/>
          </a:prstGeom>
        </p:spPr>
      </p:pic>
      <p:sp>
        <p:nvSpPr>
          <p:cNvPr id="31" name="TextBox 30">
            <a:extLst>
              <a:ext uri="{FF2B5EF4-FFF2-40B4-BE49-F238E27FC236}">
                <a16:creationId xmlns:a16="http://schemas.microsoft.com/office/drawing/2014/main" id="{302D549F-8017-AE1C-2D63-48A29BF9E47B}"/>
              </a:ext>
            </a:extLst>
          </p:cNvPr>
          <p:cNvSpPr txBox="1"/>
          <p:nvPr/>
        </p:nvSpPr>
        <p:spPr>
          <a:xfrm>
            <a:off x="8281648" y="3244334"/>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32" name="TextBox 31">
            <a:extLst>
              <a:ext uri="{FF2B5EF4-FFF2-40B4-BE49-F238E27FC236}">
                <a16:creationId xmlns:a16="http://schemas.microsoft.com/office/drawing/2014/main" id="{3425ADF9-D7B0-0F84-B61B-ED7F0EEAC3B4}"/>
              </a:ext>
            </a:extLst>
          </p:cNvPr>
          <p:cNvSpPr txBox="1"/>
          <p:nvPr/>
        </p:nvSpPr>
        <p:spPr>
          <a:xfrm>
            <a:off x="1567329" y="3890682"/>
            <a:ext cx="2637118" cy="2031325"/>
          </a:xfrm>
          <a:prstGeom prst="rect">
            <a:avLst/>
          </a:prstGeom>
          <a:noFill/>
        </p:spPr>
        <p:txBody>
          <a:bodyPr wrap="square" rtlCol="0">
            <a:spAutoFit/>
          </a:bodyPr>
          <a:lstStyle/>
          <a:p>
            <a:pPr algn="ctr">
              <a:lnSpc>
                <a:spcPct val="150000"/>
              </a:lnSpc>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National Health Service (NHS)</a:t>
            </a:r>
          </a:p>
          <a:p>
            <a:pPr algn="ctr">
              <a:lnSpc>
                <a:spcPct val="150000"/>
              </a:lnSpc>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Colten Care Ltd</a:t>
            </a:r>
          </a:p>
          <a:p>
            <a:pPr algn="ctr">
              <a:lnSpc>
                <a:spcPct val="150000"/>
              </a:lnSpc>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Agincare Group</a:t>
            </a:r>
          </a:p>
          <a:p>
            <a:pPr algn="ctr"/>
            <a:endParaRPr lang="en-US" dirty="0">
              <a:solidFill>
                <a:schemeClr val="bg1"/>
              </a:solidFill>
            </a:endParaRPr>
          </a:p>
        </p:txBody>
      </p:sp>
      <p:sp>
        <p:nvSpPr>
          <p:cNvPr id="33" name="TextBox 32">
            <a:extLst>
              <a:ext uri="{FF2B5EF4-FFF2-40B4-BE49-F238E27FC236}">
                <a16:creationId xmlns:a16="http://schemas.microsoft.com/office/drawing/2014/main" id="{E285A55E-1A33-BB9F-30AA-EE120F68870D}"/>
              </a:ext>
            </a:extLst>
          </p:cNvPr>
          <p:cNvSpPr txBox="1"/>
          <p:nvPr/>
        </p:nvSpPr>
        <p:spPr>
          <a:xfrm>
            <a:off x="4830482" y="3890682"/>
            <a:ext cx="2637118" cy="1284134"/>
          </a:xfrm>
          <a:prstGeom prst="rect">
            <a:avLst/>
          </a:prstGeom>
          <a:noFill/>
        </p:spPr>
        <p:txBody>
          <a:bodyPr wrap="square" rtlCol="0">
            <a:spAutoFit/>
          </a:bodyPr>
          <a:lstStyle/>
          <a:p>
            <a:pPr algn="ctr">
              <a:lnSpc>
                <a:spcPct val="150000"/>
              </a:lnSpc>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JP Morgan Chase</a:t>
            </a:r>
          </a:p>
          <a:p>
            <a:pPr algn="ctr">
              <a:lnSpc>
                <a:spcPct val="150000"/>
              </a:lnSpc>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Barclays</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Ageas Insurance Limited</a:t>
            </a:r>
          </a:p>
        </p:txBody>
      </p:sp>
      <p:sp>
        <p:nvSpPr>
          <p:cNvPr id="34" name="TextBox 33">
            <a:extLst>
              <a:ext uri="{FF2B5EF4-FFF2-40B4-BE49-F238E27FC236}">
                <a16:creationId xmlns:a16="http://schemas.microsoft.com/office/drawing/2014/main" id="{6C97B629-0C87-28A5-786A-CC38455E673B}"/>
              </a:ext>
            </a:extLst>
          </p:cNvPr>
          <p:cNvSpPr txBox="1"/>
          <p:nvPr/>
        </p:nvSpPr>
        <p:spPr>
          <a:xfrm>
            <a:off x="8084670"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4Com </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1492 Limited</a:t>
            </a:r>
          </a:p>
          <a:p>
            <a:pPr algn="ctr">
              <a:lnSpc>
                <a:spcPct val="150000"/>
              </a:lnSpc>
              <a:spcAft>
                <a:spcPts val="800"/>
              </a:spcAft>
            </a:pPr>
            <a:r>
              <a:rPr lang="en-GB" sz="1800" dirty="0" err="1">
                <a:solidFill>
                  <a:schemeClr val="bg1"/>
                </a:solidFill>
                <a:effectLst/>
                <a:latin typeface="Lato" panose="020F0502020204030203" pitchFamily="34" charset="0"/>
                <a:ea typeface="Lato" panose="020F0502020204030203" pitchFamily="34" charset="0"/>
                <a:cs typeface="Lato" panose="020F0502020204030203" pitchFamily="34" charset="0"/>
              </a:rPr>
              <a:t>Acturis</a:t>
            </a:r>
            <a:endPar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31453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4" name="Rectangle 3">
            <a:extLst>
              <a:ext uri="{FF2B5EF4-FFF2-40B4-BE49-F238E27FC236}">
                <a16:creationId xmlns:a16="http://schemas.microsoft.com/office/drawing/2014/main" id="{336440BE-B889-C06A-977D-18874C92C40B}"/>
              </a:ext>
            </a:extLst>
          </p:cNvPr>
          <p:cNvSpPr/>
          <p:nvPr/>
        </p:nvSpPr>
        <p:spPr>
          <a:xfrm>
            <a:off x="0" y="508387"/>
            <a:ext cx="10333316"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Employers within each sector of Dorset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0B4E02A1-716B-9DEF-C785-F163F8BC88F2}"/>
              </a:ext>
            </a:extLst>
          </p:cNvPr>
          <p:cNvSpPr/>
          <p:nvPr/>
        </p:nvSpPr>
        <p:spPr>
          <a:xfrm>
            <a:off x="1350809" y="3709316"/>
            <a:ext cx="3031806" cy="2148455"/>
          </a:xfrm>
          <a:prstGeom prst="rect">
            <a:avLst/>
          </a:prstGeom>
          <a:solidFill>
            <a:srgbClr val="7DB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9EB2B3-1F3C-6F62-C347-25028BA04E3F}"/>
              </a:ext>
            </a:extLst>
          </p:cNvPr>
          <p:cNvSpPr/>
          <p:nvPr/>
        </p:nvSpPr>
        <p:spPr>
          <a:xfrm>
            <a:off x="4624053" y="3709316"/>
            <a:ext cx="3031806" cy="2148455"/>
          </a:xfrm>
          <a:prstGeom prst="rect">
            <a:avLst/>
          </a:prstGeom>
          <a:solidFill>
            <a:srgbClr val="9EC1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ED0B1F8-7308-7C19-8097-48F6C077DF28}"/>
              </a:ext>
            </a:extLst>
          </p:cNvPr>
          <p:cNvSpPr/>
          <p:nvPr/>
        </p:nvSpPr>
        <p:spPr>
          <a:xfrm>
            <a:off x="7860977" y="3709316"/>
            <a:ext cx="3031806" cy="2148455"/>
          </a:xfrm>
          <a:prstGeom prst="rect">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425ADF9-D7B0-0F84-B61B-ED7F0EEAC3B4}"/>
              </a:ext>
            </a:extLst>
          </p:cNvPr>
          <p:cNvSpPr txBox="1"/>
          <p:nvPr/>
        </p:nvSpPr>
        <p:spPr>
          <a:xfrm>
            <a:off x="1567329"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Whitbread</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Bourne Leisure</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Co-Operative Group</a:t>
            </a:r>
          </a:p>
        </p:txBody>
      </p:sp>
      <p:sp>
        <p:nvSpPr>
          <p:cNvPr id="33" name="TextBox 32">
            <a:extLst>
              <a:ext uri="{FF2B5EF4-FFF2-40B4-BE49-F238E27FC236}">
                <a16:creationId xmlns:a16="http://schemas.microsoft.com/office/drawing/2014/main" id="{E285A55E-1A33-BB9F-30AA-EE120F68870D}"/>
              </a:ext>
            </a:extLst>
          </p:cNvPr>
          <p:cNvSpPr txBox="1"/>
          <p:nvPr/>
        </p:nvSpPr>
        <p:spPr>
          <a:xfrm>
            <a:off x="4830482"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Environment Agency</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Draken</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South West Water</a:t>
            </a:r>
          </a:p>
        </p:txBody>
      </p:sp>
      <p:sp>
        <p:nvSpPr>
          <p:cNvPr id="34" name="TextBox 33">
            <a:extLst>
              <a:ext uri="{FF2B5EF4-FFF2-40B4-BE49-F238E27FC236}">
                <a16:creationId xmlns:a16="http://schemas.microsoft.com/office/drawing/2014/main" id="{6C97B629-0C87-28A5-786A-CC38455E673B}"/>
              </a:ext>
            </a:extLst>
          </p:cNvPr>
          <p:cNvSpPr txBox="1"/>
          <p:nvPr/>
        </p:nvSpPr>
        <p:spPr>
          <a:xfrm>
            <a:off x="8084670"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Holt Engineering</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BAE Systems</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Ultra Electronics</a:t>
            </a:r>
          </a:p>
        </p:txBody>
      </p:sp>
      <p:sp>
        <p:nvSpPr>
          <p:cNvPr id="3" name="TextBox 2">
            <a:extLst>
              <a:ext uri="{FF2B5EF4-FFF2-40B4-BE49-F238E27FC236}">
                <a16:creationId xmlns:a16="http://schemas.microsoft.com/office/drawing/2014/main" id="{732D3324-104A-EFE0-3718-D6A7F424C791}"/>
              </a:ext>
            </a:extLst>
          </p:cNvPr>
          <p:cNvSpPr txBox="1"/>
          <p:nvPr/>
        </p:nvSpPr>
        <p:spPr>
          <a:xfrm>
            <a:off x="1145691" y="3216650"/>
            <a:ext cx="3381244" cy="369332"/>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9" name="TextBox 8">
            <a:extLst>
              <a:ext uri="{FF2B5EF4-FFF2-40B4-BE49-F238E27FC236}">
                <a16:creationId xmlns:a16="http://schemas.microsoft.com/office/drawing/2014/main" id="{00E54296-1ABB-5C77-7B97-B9F61412CF01}"/>
              </a:ext>
            </a:extLst>
          </p:cNvPr>
          <p:cNvSpPr txBox="1"/>
          <p:nvPr/>
        </p:nvSpPr>
        <p:spPr>
          <a:xfrm>
            <a:off x="4963622" y="3216650"/>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10" name="TextBox 9">
            <a:extLst>
              <a:ext uri="{FF2B5EF4-FFF2-40B4-BE49-F238E27FC236}">
                <a16:creationId xmlns:a16="http://schemas.microsoft.com/office/drawing/2014/main" id="{385D148E-F2C0-693D-355D-CF84D1B56B1F}"/>
              </a:ext>
            </a:extLst>
          </p:cNvPr>
          <p:cNvSpPr txBox="1"/>
          <p:nvPr/>
        </p:nvSpPr>
        <p:spPr>
          <a:xfrm>
            <a:off x="7766179" y="3216650"/>
            <a:ext cx="3204881" cy="369332"/>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12" name="Picture 11" descr="Icon&#10;&#10;Description automatically generated">
            <a:extLst>
              <a:ext uri="{FF2B5EF4-FFF2-40B4-BE49-F238E27FC236}">
                <a16:creationId xmlns:a16="http://schemas.microsoft.com/office/drawing/2014/main" id="{EC4A0FD8-FCDA-BA74-3DCE-8F6511F482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2283" y="1617050"/>
            <a:ext cx="1910815" cy="1810497"/>
          </a:xfrm>
          <a:prstGeom prst="rect">
            <a:avLst/>
          </a:prstGeom>
        </p:spPr>
      </p:pic>
      <p:pic>
        <p:nvPicPr>
          <p:cNvPr id="13" name="Picture 12" descr="Icon&#10;&#10;Description automatically generated">
            <a:extLst>
              <a:ext uri="{FF2B5EF4-FFF2-40B4-BE49-F238E27FC236}">
                <a16:creationId xmlns:a16="http://schemas.microsoft.com/office/drawing/2014/main" id="{89532F5B-BAD7-8752-A156-0C0C0F70F82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1912" y="1703503"/>
            <a:ext cx="1759432" cy="1667062"/>
          </a:xfrm>
          <a:prstGeom prst="rect">
            <a:avLst/>
          </a:prstGeom>
        </p:spPr>
      </p:pic>
      <p:pic>
        <p:nvPicPr>
          <p:cNvPr id="14" name="Picture 13" descr="Icon&#10;&#10;Description automatically generated">
            <a:extLst>
              <a:ext uri="{FF2B5EF4-FFF2-40B4-BE49-F238E27FC236}">
                <a16:creationId xmlns:a16="http://schemas.microsoft.com/office/drawing/2014/main" id="{C6AB252B-7331-5F3B-8289-7A925D1FD54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16847" y="1617050"/>
            <a:ext cx="1903543" cy="1803607"/>
          </a:xfrm>
          <a:prstGeom prst="rect">
            <a:avLst/>
          </a:prstGeom>
        </p:spPr>
      </p:pic>
    </p:spTree>
    <p:extLst>
      <p:ext uri="{BB962C8B-B14F-4D97-AF65-F5344CB8AC3E}">
        <p14:creationId xmlns:p14="http://schemas.microsoft.com/office/powerpoint/2010/main" val="4123618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11" y="-601600"/>
            <a:ext cx="8897958" cy="7140611"/>
          </a:xfrm>
          <a:prstGeom prst="rect">
            <a:avLst/>
          </a:prstGeom>
        </p:spPr>
      </p:pic>
      <p:sp>
        <p:nvSpPr>
          <p:cNvPr id="2" name="Title 1">
            <a:extLst>
              <a:ext uri="{FF2B5EF4-FFF2-40B4-BE49-F238E27FC236}">
                <a16:creationId xmlns:a16="http://schemas.microsoft.com/office/drawing/2014/main" id="{04CC2AF8-6AB7-44F4-A728-581D85E025EF}"/>
              </a:ext>
            </a:extLst>
          </p:cNvPr>
          <p:cNvSpPr>
            <a:spLocks noGrp="1"/>
          </p:cNvSpPr>
          <p:nvPr>
            <p:ph type="ctrTitle"/>
          </p:nvPr>
        </p:nvSpPr>
        <p:spPr>
          <a:xfrm>
            <a:off x="792480" y="924360"/>
            <a:ext cx="10558272" cy="2387600"/>
          </a:xfrm>
        </p:spPr>
        <p:txBody>
          <a:bodyPr>
            <a:normAutofit fontScale="90000"/>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How do my GCSEs support my future career options in Dorset?</a:t>
            </a:r>
          </a:p>
        </p:txBody>
      </p:sp>
      <p:sp>
        <p:nvSpPr>
          <p:cNvPr id="3" name="Subtitle 2">
            <a:extLst>
              <a:ext uri="{FF2B5EF4-FFF2-40B4-BE49-F238E27FC236}">
                <a16:creationId xmlns:a16="http://schemas.microsoft.com/office/drawing/2014/main" id="{27D78E85-847E-474A-828E-4A840B0718A2}"/>
              </a:ext>
            </a:extLst>
          </p:cNvPr>
          <p:cNvSpPr>
            <a:spLocks noGrp="1"/>
          </p:cNvSpPr>
          <p:nvPr>
            <p:ph type="subTitle" idx="1"/>
          </p:nvPr>
        </p:nvSpPr>
        <p:spPr>
          <a:xfrm>
            <a:off x="1341120" y="3357288"/>
            <a:ext cx="9326880" cy="1655762"/>
          </a:xfrm>
        </p:spPr>
        <p:txBody>
          <a:bodyPr>
            <a:normAutofit/>
          </a:bodyPr>
          <a:lstStyle/>
          <a:p>
            <a:endParaRPr lang="en-GB" sz="4800" b="1" dirty="0">
              <a:solidFill>
                <a:schemeClr val="bg1"/>
              </a:solidFill>
              <a:latin typeface="Lato" panose="020F0502020204030203" pitchFamily="34" charset="77"/>
            </a:endParaRPr>
          </a:p>
          <a:p>
            <a:r>
              <a:rPr lang="en-GB" sz="4800" b="1" dirty="0">
                <a:solidFill>
                  <a:schemeClr val="bg1"/>
                </a:solidFill>
                <a:latin typeface="Lato" panose="020F0502020204030203" pitchFamily="34" charset="77"/>
              </a:rPr>
              <a:t>Lesson Two</a:t>
            </a:r>
          </a:p>
        </p:txBody>
      </p:sp>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150" y="4837888"/>
            <a:ext cx="5610425" cy="2546269"/>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650" y="5830629"/>
            <a:ext cx="2140908" cy="545368"/>
          </a:xfrm>
          <a:prstGeom prst="rect">
            <a:avLst/>
          </a:prstGeom>
        </p:spPr>
      </p:pic>
      <p:cxnSp>
        <p:nvCxnSpPr>
          <p:cNvPr id="14" name="Straight Connector 13">
            <a:extLst>
              <a:ext uri="{FF2B5EF4-FFF2-40B4-BE49-F238E27FC236}">
                <a16:creationId xmlns:a16="http://schemas.microsoft.com/office/drawing/2014/main" id="{7A149D4D-4651-F1BB-2EE2-4BBA60794FD9}"/>
              </a:ext>
            </a:extLst>
          </p:cNvPr>
          <p:cNvCxnSpPr>
            <a:cxnSpLocks/>
          </p:cNvCxnSpPr>
          <p:nvPr/>
        </p:nvCxnSpPr>
        <p:spPr>
          <a:xfrm>
            <a:off x="7628965" y="5853954"/>
            <a:ext cx="0" cy="5510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3390623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text, dark, watching, lit&#10;&#10;Description automatically generated">
            <a:extLst>
              <a:ext uri="{FF2B5EF4-FFF2-40B4-BE49-F238E27FC236}">
                <a16:creationId xmlns:a16="http://schemas.microsoft.com/office/drawing/2014/main" id="{7A154478-7FB3-0485-6281-7AB997046A5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23" name="Picture 22" descr="Icon&#10;&#10;Description automatically generated">
            <a:extLst>
              <a:ext uri="{FF2B5EF4-FFF2-40B4-BE49-F238E27FC236}">
                <a16:creationId xmlns:a16="http://schemas.microsoft.com/office/drawing/2014/main" id="{8F1FEFB2-70CE-4A1C-B702-7FE53024EA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6379" y="1515601"/>
            <a:ext cx="2156013" cy="2042822"/>
          </a:xfrm>
          <a:prstGeom prst="rect">
            <a:avLst/>
          </a:prstGeom>
        </p:spPr>
      </p:pic>
      <p:pic>
        <p:nvPicPr>
          <p:cNvPr id="21" name="Picture 20" descr="Icon&#10;&#10;Description automatically generated">
            <a:extLst>
              <a:ext uri="{FF2B5EF4-FFF2-40B4-BE49-F238E27FC236}">
                <a16:creationId xmlns:a16="http://schemas.microsoft.com/office/drawing/2014/main" id="{D578F16A-422D-7B7E-E08F-7DAB5FCB7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3622" y="1543907"/>
            <a:ext cx="2061398" cy="1953175"/>
          </a:xfrm>
          <a:prstGeom prst="rect">
            <a:avLst/>
          </a:prstGeom>
        </p:spPr>
      </p:pic>
      <p:sp>
        <p:nvSpPr>
          <p:cNvPr id="6" name="Rectangle 5">
            <a:extLst>
              <a:ext uri="{FF2B5EF4-FFF2-40B4-BE49-F238E27FC236}">
                <a16:creationId xmlns:a16="http://schemas.microsoft.com/office/drawing/2014/main" id="{B46E6CBA-6F89-F336-0727-345C00DE991E}"/>
              </a:ext>
            </a:extLst>
          </p:cNvPr>
          <p:cNvSpPr/>
          <p:nvPr/>
        </p:nvSpPr>
        <p:spPr>
          <a:xfrm>
            <a:off x="-1" y="508387"/>
            <a:ext cx="6311154"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C0141FE-7D77-1C14-C589-CE27B034DB5C}"/>
              </a:ext>
            </a:extLst>
          </p:cNvPr>
          <p:cNvSpPr>
            <a:spLocks noGrp="1"/>
          </p:cNvSpPr>
          <p:nvPr>
            <p:ph type="title"/>
          </p:nvPr>
        </p:nvSpPr>
        <p:spPr>
          <a:xfrm>
            <a:off x="291353" y="365125"/>
            <a:ext cx="10515600"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Main Sectors in Dorset</a:t>
            </a:r>
          </a:p>
        </p:txBody>
      </p:sp>
      <p:pic>
        <p:nvPicPr>
          <p:cNvPr id="10" name="Picture 9">
            <a:extLst>
              <a:ext uri="{FF2B5EF4-FFF2-40B4-BE49-F238E27FC236}">
                <a16:creationId xmlns:a16="http://schemas.microsoft.com/office/drawing/2014/main" id="{03AF5B74-C43B-1C70-EB62-92A56FD78A64}"/>
              </a:ext>
            </a:extLst>
          </p:cNvPr>
          <p:cNvPicPr>
            <a:picLocks noChangeAspect="1"/>
          </p:cNvPicPr>
          <p:nvPr/>
        </p:nvPicPr>
        <p:blipFill>
          <a:blip r:embed="rId6"/>
          <a:stretch>
            <a:fillRect/>
          </a:stretch>
        </p:blipFill>
        <p:spPr>
          <a:xfrm>
            <a:off x="8453715" y="6235716"/>
            <a:ext cx="1192087" cy="296713"/>
          </a:xfrm>
          <a:prstGeom prst="rect">
            <a:avLst/>
          </a:prstGeom>
        </p:spPr>
      </p:pic>
      <p:sp>
        <p:nvSpPr>
          <p:cNvPr id="11" name="Rectangle 10">
            <a:extLst>
              <a:ext uri="{FF2B5EF4-FFF2-40B4-BE49-F238E27FC236}">
                <a16:creationId xmlns:a16="http://schemas.microsoft.com/office/drawing/2014/main" id="{424A13F9-03C3-15E4-5CC1-C51300582629}"/>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10;&#10;Description automatically generated">
            <a:extLst>
              <a:ext uri="{FF2B5EF4-FFF2-40B4-BE49-F238E27FC236}">
                <a16:creationId xmlns:a16="http://schemas.microsoft.com/office/drawing/2014/main" id="{6451E6C6-D1E5-9E06-038E-2BB058A2AB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3" name="Straight Connector 12">
            <a:extLst>
              <a:ext uri="{FF2B5EF4-FFF2-40B4-BE49-F238E27FC236}">
                <a16:creationId xmlns:a16="http://schemas.microsoft.com/office/drawing/2014/main" id="{9A0DB7E8-7CEA-7467-4A51-677FE3ED94A4}"/>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950904BB-B967-0BEF-B499-801074EB3D93}"/>
              </a:ext>
            </a:extLst>
          </p:cNvPr>
          <p:cNvSpPr txBox="1"/>
          <p:nvPr/>
        </p:nvSpPr>
        <p:spPr>
          <a:xfrm>
            <a:off x="1746380" y="3244334"/>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sp>
        <p:nvSpPr>
          <p:cNvPr id="16" name="TextBox 15">
            <a:extLst>
              <a:ext uri="{FF2B5EF4-FFF2-40B4-BE49-F238E27FC236}">
                <a16:creationId xmlns:a16="http://schemas.microsoft.com/office/drawing/2014/main" id="{B33E61DB-0068-18A4-8BEA-59970C34A433}"/>
              </a:ext>
            </a:extLst>
          </p:cNvPr>
          <p:cNvSpPr txBox="1"/>
          <p:nvPr/>
        </p:nvSpPr>
        <p:spPr>
          <a:xfrm>
            <a:off x="4963622" y="3244334"/>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18" name="Picture 17" descr="Icon&#10;&#10;Description automatically generated">
            <a:extLst>
              <a:ext uri="{FF2B5EF4-FFF2-40B4-BE49-F238E27FC236}">
                <a16:creationId xmlns:a16="http://schemas.microsoft.com/office/drawing/2014/main" id="{73DC329F-AAF4-0042-AD62-39B7D9512B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792" y="1495243"/>
            <a:ext cx="2054525" cy="1946662"/>
          </a:xfrm>
          <a:prstGeom prst="rect">
            <a:avLst/>
          </a:prstGeom>
        </p:spPr>
      </p:pic>
      <p:sp>
        <p:nvSpPr>
          <p:cNvPr id="19" name="TextBox 18">
            <a:extLst>
              <a:ext uri="{FF2B5EF4-FFF2-40B4-BE49-F238E27FC236}">
                <a16:creationId xmlns:a16="http://schemas.microsoft.com/office/drawing/2014/main" id="{3F7C55C8-E3C3-A10E-D9D0-E81200C0439F}"/>
              </a:ext>
            </a:extLst>
          </p:cNvPr>
          <p:cNvSpPr txBox="1"/>
          <p:nvPr/>
        </p:nvSpPr>
        <p:spPr>
          <a:xfrm>
            <a:off x="8281648" y="3244334"/>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24" name="TextBox 23">
            <a:extLst>
              <a:ext uri="{FF2B5EF4-FFF2-40B4-BE49-F238E27FC236}">
                <a16:creationId xmlns:a16="http://schemas.microsoft.com/office/drawing/2014/main" id="{9707B433-EDF0-DD05-7259-3146469239B5}"/>
              </a:ext>
            </a:extLst>
          </p:cNvPr>
          <p:cNvSpPr txBox="1"/>
          <p:nvPr/>
        </p:nvSpPr>
        <p:spPr>
          <a:xfrm>
            <a:off x="1746380" y="5189676"/>
            <a:ext cx="2156012" cy="646331"/>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25" name="TextBox 24">
            <a:extLst>
              <a:ext uri="{FF2B5EF4-FFF2-40B4-BE49-F238E27FC236}">
                <a16:creationId xmlns:a16="http://schemas.microsoft.com/office/drawing/2014/main" id="{05068048-085C-E445-490E-868F858CF555}"/>
              </a:ext>
            </a:extLst>
          </p:cNvPr>
          <p:cNvSpPr txBox="1"/>
          <p:nvPr/>
        </p:nvSpPr>
        <p:spPr>
          <a:xfrm>
            <a:off x="4963622" y="5189676"/>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26" name="TextBox 25">
            <a:extLst>
              <a:ext uri="{FF2B5EF4-FFF2-40B4-BE49-F238E27FC236}">
                <a16:creationId xmlns:a16="http://schemas.microsoft.com/office/drawing/2014/main" id="{8ED355D8-3E2A-2E3F-047B-B2EAAF1FEED9}"/>
              </a:ext>
            </a:extLst>
          </p:cNvPr>
          <p:cNvSpPr txBox="1"/>
          <p:nvPr/>
        </p:nvSpPr>
        <p:spPr>
          <a:xfrm>
            <a:off x="7766179" y="5189676"/>
            <a:ext cx="3204881" cy="369332"/>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28" name="Picture 27" descr="Icon&#10;&#10;Description automatically generated">
            <a:extLst>
              <a:ext uri="{FF2B5EF4-FFF2-40B4-BE49-F238E27FC236}">
                <a16:creationId xmlns:a16="http://schemas.microsoft.com/office/drawing/2014/main" id="{38D849A1-2652-BBA2-F81A-00D3073B8B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2283" y="3590076"/>
            <a:ext cx="1910815" cy="1810497"/>
          </a:xfrm>
          <a:prstGeom prst="rect">
            <a:avLst/>
          </a:prstGeom>
        </p:spPr>
      </p:pic>
      <p:pic>
        <p:nvPicPr>
          <p:cNvPr id="30" name="Picture 29" descr="Icon&#10;&#10;Description automatically generated">
            <a:extLst>
              <a:ext uri="{FF2B5EF4-FFF2-40B4-BE49-F238E27FC236}">
                <a16:creationId xmlns:a16="http://schemas.microsoft.com/office/drawing/2014/main" id="{A2A0F571-2D96-A385-E26F-9DC9D12B2B1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61912" y="3676529"/>
            <a:ext cx="1759432" cy="1667062"/>
          </a:xfrm>
          <a:prstGeom prst="rect">
            <a:avLst/>
          </a:prstGeom>
        </p:spPr>
      </p:pic>
      <p:pic>
        <p:nvPicPr>
          <p:cNvPr id="32" name="Picture 31" descr="Icon&#10;&#10;Description automatically generated">
            <a:extLst>
              <a:ext uri="{FF2B5EF4-FFF2-40B4-BE49-F238E27FC236}">
                <a16:creationId xmlns:a16="http://schemas.microsoft.com/office/drawing/2014/main" id="{1BF95E4F-A574-5518-30F4-BDD4C1CDD1C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16847" y="3590076"/>
            <a:ext cx="1903543" cy="1803607"/>
          </a:xfrm>
          <a:prstGeom prst="rect">
            <a:avLst/>
          </a:prstGeom>
        </p:spPr>
      </p:pic>
    </p:spTree>
    <p:extLst>
      <p:ext uri="{BB962C8B-B14F-4D97-AF65-F5344CB8AC3E}">
        <p14:creationId xmlns:p14="http://schemas.microsoft.com/office/powerpoint/2010/main" val="152663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11" y="-601600"/>
            <a:ext cx="8897958" cy="7140611"/>
          </a:xfrm>
          <a:prstGeom prst="rect">
            <a:avLst/>
          </a:prstGeom>
        </p:spPr>
      </p:pic>
      <p:sp>
        <p:nvSpPr>
          <p:cNvPr id="2" name="Title 1">
            <a:extLst>
              <a:ext uri="{FF2B5EF4-FFF2-40B4-BE49-F238E27FC236}">
                <a16:creationId xmlns:a16="http://schemas.microsoft.com/office/drawing/2014/main" id="{04CC2AF8-6AB7-44F4-A728-581D85E025EF}"/>
              </a:ext>
            </a:extLst>
          </p:cNvPr>
          <p:cNvSpPr>
            <a:spLocks noGrp="1"/>
          </p:cNvSpPr>
          <p:nvPr>
            <p:ph type="ctrTitle"/>
          </p:nvPr>
        </p:nvSpPr>
        <p:spPr>
          <a:xfrm>
            <a:off x="792480" y="924360"/>
            <a:ext cx="10558272" cy="2387600"/>
          </a:xfrm>
        </p:spPr>
        <p:txBody>
          <a:bodyPr>
            <a:normAutofit fontScale="90000"/>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How do my GCSEs support my future career options in Dorset?</a:t>
            </a:r>
          </a:p>
        </p:txBody>
      </p:sp>
      <p:sp>
        <p:nvSpPr>
          <p:cNvPr id="3" name="Subtitle 2">
            <a:extLst>
              <a:ext uri="{FF2B5EF4-FFF2-40B4-BE49-F238E27FC236}">
                <a16:creationId xmlns:a16="http://schemas.microsoft.com/office/drawing/2014/main" id="{27D78E85-847E-474A-828E-4A840B0718A2}"/>
              </a:ext>
            </a:extLst>
          </p:cNvPr>
          <p:cNvSpPr>
            <a:spLocks noGrp="1"/>
          </p:cNvSpPr>
          <p:nvPr>
            <p:ph type="subTitle" idx="1"/>
          </p:nvPr>
        </p:nvSpPr>
        <p:spPr>
          <a:xfrm>
            <a:off x="1341120" y="3357288"/>
            <a:ext cx="9326880" cy="1655762"/>
          </a:xfrm>
        </p:spPr>
        <p:txBody>
          <a:bodyPr>
            <a:normAutofit/>
          </a:bodyPr>
          <a:lstStyle/>
          <a:p>
            <a:endParaRPr lang="en-GB" sz="4800" b="1" dirty="0">
              <a:solidFill>
                <a:schemeClr val="bg1"/>
              </a:solidFill>
              <a:latin typeface="Lato" panose="020F0502020204030203" pitchFamily="34" charset="77"/>
            </a:endParaRPr>
          </a:p>
          <a:p>
            <a:r>
              <a:rPr lang="en-GB" sz="4800" b="1" dirty="0">
                <a:solidFill>
                  <a:schemeClr val="bg1"/>
                </a:solidFill>
                <a:latin typeface="Lato" panose="020F0502020204030203" pitchFamily="34" charset="77"/>
              </a:rPr>
              <a:t>Lesson One</a:t>
            </a:r>
          </a:p>
        </p:txBody>
      </p:sp>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150" y="4837888"/>
            <a:ext cx="5610425" cy="2546269"/>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650" y="5830629"/>
            <a:ext cx="2140908" cy="545368"/>
          </a:xfrm>
          <a:prstGeom prst="rect">
            <a:avLst/>
          </a:prstGeom>
        </p:spPr>
      </p:pic>
      <p:cxnSp>
        <p:nvCxnSpPr>
          <p:cNvPr id="14" name="Straight Connector 13">
            <a:extLst>
              <a:ext uri="{FF2B5EF4-FFF2-40B4-BE49-F238E27FC236}">
                <a16:creationId xmlns:a16="http://schemas.microsoft.com/office/drawing/2014/main" id="{7A149D4D-4651-F1BB-2EE2-4BBA60794FD9}"/>
              </a:ext>
            </a:extLst>
          </p:cNvPr>
          <p:cNvCxnSpPr>
            <a:cxnSpLocks/>
          </p:cNvCxnSpPr>
          <p:nvPr/>
        </p:nvCxnSpPr>
        <p:spPr>
          <a:xfrm>
            <a:off x="7628965" y="5853954"/>
            <a:ext cx="0" cy="5510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48962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dark, watching, lit&#10;&#10;Description automatically generated">
            <a:extLst>
              <a:ext uri="{FF2B5EF4-FFF2-40B4-BE49-F238E27FC236}">
                <a16:creationId xmlns:a16="http://schemas.microsoft.com/office/drawing/2014/main" id="{473E3B88-DAE6-FEBA-8CF2-2B696A0CA39D}"/>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9" name="Picture 8">
            <a:extLst>
              <a:ext uri="{FF2B5EF4-FFF2-40B4-BE49-F238E27FC236}">
                <a16:creationId xmlns:a16="http://schemas.microsoft.com/office/drawing/2014/main" id="{0A634870-0485-E0ED-AB50-B9F36B00CA34}"/>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10" name="Rectangle 9">
            <a:extLst>
              <a:ext uri="{FF2B5EF4-FFF2-40B4-BE49-F238E27FC236}">
                <a16:creationId xmlns:a16="http://schemas.microsoft.com/office/drawing/2014/main" id="{D7DA1784-D13B-5EFE-4F86-65042759AF8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10;&#10;Description automatically generated">
            <a:extLst>
              <a:ext uri="{FF2B5EF4-FFF2-40B4-BE49-F238E27FC236}">
                <a16:creationId xmlns:a16="http://schemas.microsoft.com/office/drawing/2014/main" id="{B341BC6A-BA2C-FF4B-4CF4-0AD60ECD40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2" name="Straight Connector 11">
            <a:extLst>
              <a:ext uri="{FF2B5EF4-FFF2-40B4-BE49-F238E27FC236}">
                <a16:creationId xmlns:a16="http://schemas.microsoft.com/office/drawing/2014/main" id="{FDA0BC04-EF4F-ACB0-1027-974ADF7D509A}"/>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6" name="Title 15">
            <a:extLst>
              <a:ext uri="{FF2B5EF4-FFF2-40B4-BE49-F238E27FC236}">
                <a16:creationId xmlns:a16="http://schemas.microsoft.com/office/drawing/2014/main" id="{BD9A9C2E-0F6F-4E66-876E-1A8151B7ADF8}"/>
              </a:ext>
            </a:extLst>
          </p:cNvPr>
          <p:cNvSpPr>
            <a:spLocks noGrp="1"/>
          </p:cNvSpPr>
          <p:nvPr>
            <p:ph type="title"/>
          </p:nvPr>
        </p:nvSpPr>
        <p:spPr>
          <a:xfrm>
            <a:off x="291353" y="1537550"/>
            <a:ext cx="7516906" cy="1325563"/>
          </a:xfrm>
        </p:spPr>
        <p:txBody>
          <a:bodyPr>
            <a:normAutofit/>
          </a:body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health and care in Dorset.</a:t>
            </a:r>
          </a:p>
        </p:txBody>
      </p:sp>
      <p:graphicFrame>
        <p:nvGraphicFramePr>
          <p:cNvPr id="5" name="Table 4">
            <a:extLst>
              <a:ext uri="{FF2B5EF4-FFF2-40B4-BE49-F238E27FC236}">
                <a16:creationId xmlns:a16="http://schemas.microsoft.com/office/drawing/2014/main" id="{A4208E08-09D8-4602-9BB0-042D9180F666}"/>
              </a:ext>
            </a:extLst>
          </p:cNvPr>
          <p:cNvGraphicFramePr>
            <a:graphicFrameLocks noGrp="1"/>
          </p:cNvGraphicFramePr>
          <p:nvPr>
            <p:extLst>
              <p:ext uri="{D42A27DB-BD31-4B8C-83A1-F6EECF244321}">
                <p14:modId xmlns:p14="http://schemas.microsoft.com/office/powerpoint/2010/main" val="1470417405"/>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283583"/>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283583"/>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47483334"/>
                  </a:ext>
                </a:extLst>
              </a:tr>
            </a:tbl>
          </a:graphicData>
        </a:graphic>
      </p:graphicFrame>
      <p:sp>
        <p:nvSpPr>
          <p:cNvPr id="3" name="Rectangle 2">
            <a:extLst>
              <a:ext uri="{FF2B5EF4-FFF2-40B4-BE49-F238E27FC236}">
                <a16:creationId xmlns:a16="http://schemas.microsoft.com/office/drawing/2014/main" id="{D3E9B28A-C79D-F25F-3209-7DEBA3B1272C}"/>
              </a:ext>
            </a:extLst>
          </p:cNvPr>
          <p:cNvSpPr/>
          <p:nvPr/>
        </p:nvSpPr>
        <p:spPr>
          <a:xfrm>
            <a:off x="0" y="508387"/>
            <a:ext cx="4231341" cy="1035520"/>
          </a:xfrm>
          <a:prstGeom prst="rect">
            <a:avLst/>
          </a:prstGeom>
          <a:solidFill>
            <a:srgbClr val="2835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0AC099C-8099-5D38-F6C3-DCA839443D52}"/>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Health &amp; Care</a:t>
            </a:r>
          </a:p>
        </p:txBody>
      </p:sp>
      <p:pic>
        <p:nvPicPr>
          <p:cNvPr id="6" name="Picture 5" descr="Icon&#10;&#10;Description automatically generated">
            <a:extLst>
              <a:ext uri="{FF2B5EF4-FFF2-40B4-BE49-F238E27FC236}">
                <a16:creationId xmlns:a16="http://schemas.microsoft.com/office/drawing/2014/main" id="{9BC90552-104F-82AA-CDAE-B7A30AF66C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353" y="2200330"/>
            <a:ext cx="4236566" cy="4014145"/>
          </a:xfrm>
          <a:prstGeom prst="rect">
            <a:avLst/>
          </a:prstGeom>
        </p:spPr>
      </p:pic>
    </p:spTree>
    <p:extLst>
      <p:ext uri="{BB962C8B-B14F-4D97-AF65-F5344CB8AC3E}">
        <p14:creationId xmlns:p14="http://schemas.microsoft.com/office/powerpoint/2010/main" val="216442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dark, watching, lit&#10;&#10;Description automatically generated">
            <a:extLst>
              <a:ext uri="{FF2B5EF4-FFF2-40B4-BE49-F238E27FC236}">
                <a16:creationId xmlns:a16="http://schemas.microsoft.com/office/drawing/2014/main" id="{66620FF1-F406-31DE-6E07-974532124CF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12" name="Picture 11">
            <a:extLst>
              <a:ext uri="{FF2B5EF4-FFF2-40B4-BE49-F238E27FC236}">
                <a16:creationId xmlns:a16="http://schemas.microsoft.com/office/drawing/2014/main" id="{648A391D-997F-92A0-8926-96FE67A24F5D}"/>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13" name="Rectangle 12">
            <a:extLst>
              <a:ext uri="{FF2B5EF4-FFF2-40B4-BE49-F238E27FC236}">
                <a16:creationId xmlns:a16="http://schemas.microsoft.com/office/drawing/2014/main" id="{28010E4F-76A5-745B-CAE2-DBA7E5830574}"/>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Logo&#10;&#10;Description automatically generated">
            <a:extLst>
              <a:ext uri="{FF2B5EF4-FFF2-40B4-BE49-F238E27FC236}">
                <a16:creationId xmlns:a16="http://schemas.microsoft.com/office/drawing/2014/main" id="{99F94CFA-38B7-FDC7-64B6-2C6B22F46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5" name="Straight Connector 14">
            <a:extLst>
              <a:ext uri="{FF2B5EF4-FFF2-40B4-BE49-F238E27FC236}">
                <a16:creationId xmlns:a16="http://schemas.microsoft.com/office/drawing/2014/main" id="{E9E728BF-4204-374B-8CE2-82FD7A84247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pic>
        <p:nvPicPr>
          <p:cNvPr id="4" name="Picture 3" descr="Icon&#10;&#10;Description automatically generated">
            <a:extLst>
              <a:ext uri="{FF2B5EF4-FFF2-40B4-BE49-F238E27FC236}">
                <a16:creationId xmlns:a16="http://schemas.microsoft.com/office/drawing/2014/main" id="{650D7762-8118-52D9-EE8D-B4590D3231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328" y="2499297"/>
            <a:ext cx="3597672" cy="3408795"/>
          </a:xfrm>
          <a:prstGeom prst="rect">
            <a:avLst/>
          </a:prstGeom>
        </p:spPr>
      </p:pic>
      <p:graphicFrame>
        <p:nvGraphicFramePr>
          <p:cNvPr id="5" name="Table 4">
            <a:extLst>
              <a:ext uri="{FF2B5EF4-FFF2-40B4-BE49-F238E27FC236}">
                <a16:creationId xmlns:a16="http://schemas.microsoft.com/office/drawing/2014/main" id="{70834CF0-3212-0849-4938-20760CD06962}"/>
              </a:ext>
            </a:extLst>
          </p:cNvPr>
          <p:cNvGraphicFramePr>
            <a:graphicFrameLocks noGrp="1"/>
          </p:cNvGraphicFramePr>
          <p:nvPr>
            <p:extLst>
              <p:ext uri="{D42A27DB-BD31-4B8C-83A1-F6EECF244321}">
                <p14:modId xmlns:p14="http://schemas.microsoft.com/office/powerpoint/2010/main" val="1023483629"/>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C854C"/>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C854C"/>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47483334"/>
                  </a:ext>
                </a:extLst>
              </a:tr>
            </a:tbl>
          </a:graphicData>
        </a:graphic>
      </p:graphicFrame>
      <p:sp>
        <p:nvSpPr>
          <p:cNvPr id="6" name="Title 15">
            <a:extLst>
              <a:ext uri="{FF2B5EF4-FFF2-40B4-BE49-F238E27FC236}">
                <a16:creationId xmlns:a16="http://schemas.microsoft.com/office/drawing/2014/main" id="{6115214E-26FA-8E2D-C3D5-03830C5F0B1C}"/>
              </a:ext>
            </a:extLst>
          </p:cNvPr>
          <p:cNvSpPr txBox="1">
            <a:spLocks/>
          </p:cNvSpPr>
          <p:nvPr/>
        </p:nvSpPr>
        <p:spPr>
          <a:xfrm>
            <a:off x="291353" y="1537550"/>
            <a:ext cx="751690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7"/>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finance and Fin-Tech in Dorset.</a:t>
            </a:r>
          </a:p>
        </p:txBody>
      </p:sp>
      <p:sp>
        <p:nvSpPr>
          <p:cNvPr id="7" name="Rectangle 6">
            <a:extLst>
              <a:ext uri="{FF2B5EF4-FFF2-40B4-BE49-F238E27FC236}">
                <a16:creationId xmlns:a16="http://schemas.microsoft.com/office/drawing/2014/main" id="{292A2244-B7C1-0726-E897-9C37F30D719F}"/>
              </a:ext>
            </a:extLst>
          </p:cNvPr>
          <p:cNvSpPr/>
          <p:nvPr/>
        </p:nvSpPr>
        <p:spPr>
          <a:xfrm>
            <a:off x="0" y="508387"/>
            <a:ext cx="5316071" cy="1035520"/>
          </a:xfrm>
          <a:prstGeom prst="rect">
            <a:avLst/>
          </a:prstGeom>
          <a:solidFill>
            <a:srgbClr val="EC8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4730BE1F-4410-5AE9-E444-5C53BE1FF53F}"/>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Finance &amp; Fin-Tech</a:t>
            </a:r>
          </a:p>
        </p:txBody>
      </p:sp>
    </p:spTree>
    <p:extLst>
      <p:ext uri="{BB962C8B-B14F-4D97-AF65-F5344CB8AC3E}">
        <p14:creationId xmlns:p14="http://schemas.microsoft.com/office/powerpoint/2010/main" val="53035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ark, watching, lit&#10;&#10;Description automatically generated">
            <a:extLst>
              <a:ext uri="{FF2B5EF4-FFF2-40B4-BE49-F238E27FC236}">
                <a16:creationId xmlns:a16="http://schemas.microsoft.com/office/drawing/2014/main" id="{857FF9DD-50EF-FD06-02AB-B0CE985E8D90}"/>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30" y="-205259"/>
            <a:ext cx="9057341" cy="7268517"/>
          </a:xfrm>
          <a:prstGeom prst="rect">
            <a:avLst/>
          </a:prstGeom>
        </p:spPr>
      </p:pic>
      <p:pic>
        <p:nvPicPr>
          <p:cNvPr id="5" name="Picture 4">
            <a:extLst>
              <a:ext uri="{FF2B5EF4-FFF2-40B4-BE49-F238E27FC236}">
                <a16:creationId xmlns:a16="http://schemas.microsoft.com/office/drawing/2014/main" id="{C82EFC38-DC93-AE0C-AE85-1C622AE4C27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7FC10466-DA54-D60A-0199-B8C716AA7990}"/>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39EDBDDE-5133-09EA-75A0-CB417BFC8A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B9046673-AF5D-5D2E-BFF2-0001D10E34A7}"/>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014B036E-A3A1-6762-7F41-8B1779CD3963}"/>
              </a:ext>
            </a:extLst>
          </p:cNvPr>
          <p:cNvGraphicFramePr>
            <a:graphicFrameLocks noGrp="1"/>
          </p:cNvGraphicFramePr>
          <p:nvPr>
            <p:extLst>
              <p:ext uri="{D42A27DB-BD31-4B8C-83A1-F6EECF244321}">
                <p14:modId xmlns:p14="http://schemas.microsoft.com/office/powerpoint/2010/main" val="727168110"/>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94D54"/>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94D54"/>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3199FEFF-2986-38D8-82FF-601324D5F732}"/>
              </a:ext>
            </a:extLst>
          </p:cNvPr>
          <p:cNvSpPr txBox="1">
            <a:spLocks/>
          </p:cNvSpPr>
          <p:nvPr/>
        </p:nvSpPr>
        <p:spPr>
          <a:xfrm>
            <a:off x="291353" y="1537550"/>
            <a:ext cx="7776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creative and digital technology in Dorset.</a:t>
            </a:r>
          </a:p>
        </p:txBody>
      </p:sp>
      <p:sp>
        <p:nvSpPr>
          <p:cNvPr id="11" name="Rectangle 10">
            <a:extLst>
              <a:ext uri="{FF2B5EF4-FFF2-40B4-BE49-F238E27FC236}">
                <a16:creationId xmlns:a16="http://schemas.microsoft.com/office/drawing/2014/main" id="{AA0A5763-73BB-6AD2-0F09-2AA5BA1D54F8}"/>
              </a:ext>
            </a:extLst>
          </p:cNvPr>
          <p:cNvSpPr/>
          <p:nvPr/>
        </p:nvSpPr>
        <p:spPr>
          <a:xfrm>
            <a:off x="0" y="508387"/>
            <a:ext cx="5316071" cy="1035520"/>
          </a:xfrm>
          <a:prstGeom prst="rect">
            <a:avLst/>
          </a:prstGeom>
          <a:solidFill>
            <a:srgbClr val="E94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8D3CC3D-AA39-E85E-3888-A97EF737A1E6}"/>
              </a:ext>
            </a:extLst>
          </p:cNvPr>
          <p:cNvSpPr txBox="1">
            <a:spLocks/>
          </p:cNvSpPr>
          <p:nvPr/>
        </p:nvSpPr>
        <p:spPr>
          <a:xfrm>
            <a:off x="291354" y="365125"/>
            <a:ext cx="4728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Creative &amp; Digital</a:t>
            </a:r>
          </a:p>
        </p:txBody>
      </p:sp>
      <p:pic>
        <p:nvPicPr>
          <p:cNvPr id="15" name="Picture 14" descr="Icon&#10;&#10;Description automatically generated">
            <a:extLst>
              <a:ext uri="{FF2B5EF4-FFF2-40B4-BE49-F238E27FC236}">
                <a16:creationId xmlns:a16="http://schemas.microsoft.com/office/drawing/2014/main" id="{ECD10D8A-B54E-A44A-E599-A439DDD06A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461" y="2395485"/>
            <a:ext cx="3538875" cy="3353083"/>
          </a:xfrm>
          <a:prstGeom prst="rect">
            <a:avLst/>
          </a:prstGeom>
        </p:spPr>
      </p:pic>
    </p:spTree>
    <p:extLst>
      <p:ext uri="{BB962C8B-B14F-4D97-AF65-F5344CB8AC3E}">
        <p14:creationId xmlns:p14="http://schemas.microsoft.com/office/powerpoint/2010/main" val="198512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EE71CB2F-3059-355A-3AF3-B71722D09B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5" name="Picture 4">
            <a:extLst>
              <a:ext uri="{FF2B5EF4-FFF2-40B4-BE49-F238E27FC236}">
                <a16:creationId xmlns:a16="http://schemas.microsoft.com/office/drawing/2014/main" id="{35FF6A5E-93B6-316A-0B3E-9DAEE626526C}"/>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5B758B04-1279-EC0B-E2F4-272152C70E4D}"/>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BA90F29D-B5E5-66EC-4EE1-D2FD790472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9" name="Straight Connector 8">
            <a:extLst>
              <a:ext uri="{FF2B5EF4-FFF2-40B4-BE49-F238E27FC236}">
                <a16:creationId xmlns:a16="http://schemas.microsoft.com/office/drawing/2014/main" id="{36992134-410C-959B-776C-480CC01FE0CD}"/>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10" name="Table 9">
            <a:extLst>
              <a:ext uri="{FF2B5EF4-FFF2-40B4-BE49-F238E27FC236}">
                <a16:creationId xmlns:a16="http://schemas.microsoft.com/office/drawing/2014/main" id="{E2C93D23-F999-DDF8-7882-03BD81328A76}"/>
              </a:ext>
            </a:extLst>
          </p:cNvPr>
          <p:cNvGraphicFramePr>
            <a:graphicFrameLocks noGrp="1"/>
          </p:cNvGraphicFramePr>
          <p:nvPr>
            <p:extLst>
              <p:ext uri="{D42A27DB-BD31-4B8C-83A1-F6EECF244321}">
                <p14:modId xmlns:p14="http://schemas.microsoft.com/office/powerpoint/2010/main" val="290577180"/>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7DB4DC"/>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7DB4DC"/>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47483334"/>
                  </a:ext>
                </a:extLst>
              </a:tr>
            </a:tbl>
          </a:graphicData>
        </a:graphic>
      </p:graphicFrame>
      <p:sp>
        <p:nvSpPr>
          <p:cNvPr id="11" name="Title 15">
            <a:extLst>
              <a:ext uri="{FF2B5EF4-FFF2-40B4-BE49-F238E27FC236}">
                <a16:creationId xmlns:a16="http://schemas.microsoft.com/office/drawing/2014/main" id="{AF1B8F6A-3196-DC52-4B66-39E34ECC1102}"/>
              </a:ext>
            </a:extLst>
          </p:cNvPr>
          <p:cNvSpPr txBox="1">
            <a:spLocks/>
          </p:cNvSpPr>
          <p:nvPr/>
        </p:nvSpPr>
        <p:spPr>
          <a:xfrm>
            <a:off x="291353" y="1537550"/>
            <a:ext cx="7776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retail, hospitality and leisure in Dorset.</a:t>
            </a:r>
          </a:p>
        </p:txBody>
      </p:sp>
      <p:sp>
        <p:nvSpPr>
          <p:cNvPr id="12" name="Rectangle 11">
            <a:extLst>
              <a:ext uri="{FF2B5EF4-FFF2-40B4-BE49-F238E27FC236}">
                <a16:creationId xmlns:a16="http://schemas.microsoft.com/office/drawing/2014/main" id="{0B12EB5D-6E14-5A3E-34EA-93985C0D7F58}"/>
              </a:ext>
            </a:extLst>
          </p:cNvPr>
          <p:cNvSpPr/>
          <p:nvPr/>
        </p:nvSpPr>
        <p:spPr>
          <a:xfrm>
            <a:off x="0" y="508387"/>
            <a:ext cx="7557247" cy="1035520"/>
          </a:xfrm>
          <a:prstGeom prst="rect">
            <a:avLst/>
          </a:prstGeom>
          <a:solidFill>
            <a:srgbClr val="7DB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165D5B8-3629-6821-8C02-A93EDA6A61F5}"/>
              </a:ext>
            </a:extLst>
          </p:cNvPr>
          <p:cNvSpPr txBox="1">
            <a:spLocks/>
          </p:cNvSpPr>
          <p:nvPr/>
        </p:nvSpPr>
        <p:spPr>
          <a:xfrm>
            <a:off x="291354" y="365125"/>
            <a:ext cx="875403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Retail, Hospitality &amp; Leisure</a:t>
            </a:r>
          </a:p>
        </p:txBody>
      </p:sp>
      <p:pic>
        <p:nvPicPr>
          <p:cNvPr id="17" name="Picture 16" descr="Icon&#10;&#10;Description automatically generated">
            <a:extLst>
              <a:ext uri="{FF2B5EF4-FFF2-40B4-BE49-F238E27FC236}">
                <a16:creationId xmlns:a16="http://schemas.microsoft.com/office/drawing/2014/main" id="{498672CF-C9B4-EBCF-9B6A-212E291411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352" y="2325988"/>
            <a:ext cx="3640571" cy="3449441"/>
          </a:xfrm>
          <a:prstGeom prst="rect">
            <a:avLst/>
          </a:prstGeom>
        </p:spPr>
      </p:pic>
    </p:spTree>
    <p:extLst>
      <p:ext uri="{BB962C8B-B14F-4D97-AF65-F5344CB8AC3E}">
        <p14:creationId xmlns:p14="http://schemas.microsoft.com/office/powerpoint/2010/main" val="142498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F85CECA-A8CB-D50E-8C7C-44AE0260FB13}"/>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B96E78BC-AF30-05A8-9DD6-943307B95E89}"/>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7420AFD2-BEB2-289E-8329-022DF449F6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EB0BD5C-B888-DF1E-6031-2539EB92EAB9}"/>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F0DA4B45-75FE-5E8C-55B3-A4E37526A28B}"/>
              </a:ext>
            </a:extLst>
          </p:cNvPr>
          <p:cNvGraphicFramePr>
            <a:graphicFrameLocks noGrp="1"/>
          </p:cNvGraphicFramePr>
          <p:nvPr>
            <p:extLst>
              <p:ext uri="{D42A27DB-BD31-4B8C-83A1-F6EECF244321}">
                <p14:modId xmlns:p14="http://schemas.microsoft.com/office/powerpoint/2010/main" val="571668651"/>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9EC159"/>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9EC159"/>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35ED5059-6C7E-1943-3FA9-EF757A7B47BE}"/>
              </a:ext>
            </a:extLst>
          </p:cNvPr>
          <p:cNvSpPr txBox="1">
            <a:spLocks/>
          </p:cNvSpPr>
          <p:nvPr/>
        </p:nvSpPr>
        <p:spPr>
          <a:xfrm>
            <a:off x="291353" y="1537550"/>
            <a:ext cx="734657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5"/>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green technology in Dorset.</a:t>
            </a:r>
          </a:p>
        </p:txBody>
      </p:sp>
      <p:sp>
        <p:nvSpPr>
          <p:cNvPr id="11" name="Rectangle 10">
            <a:extLst>
              <a:ext uri="{FF2B5EF4-FFF2-40B4-BE49-F238E27FC236}">
                <a16:creationId xmlns:a16="http://schemas.microsoft.com/office/drawing/2014/main" id="{DDBED80C-DB1E-F5B6-6DEE-9336C3E59111}"/>
              </a:ext>
            </a:extLst>
          </p:cNvPr>
          <p:cNvSpPr/>
          <p:nvPr/>
        </p:nvSpPr>
        <p:spPr>
          <a:xfrm>
            <a:off x="0" y="508387"/>
            <a:ext cx="3514165" cy="1035520"/>
          </a:xfrm>
          <a:prstGeom prst="rect">
            <a:avLst/>
          </a:prstGeom>
          <a:solidFill>
            <a:srgbClr val="9EC1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5C283FB-7ECC-30B0-651A-811E8F37CFA5}"/>
              </a:ext>
            </a:extLst>
          </p:cNvPr>
          <p:cNvSpPr txBox="1">
            <a:spLocks/>
          </p:cNvSpPr>
          <p:nvPr/>
        </p:nvSpPr>
        <p:spPr>
          <a:xfrm>
            <a:off x="291354" y="365125"/>
            <a:ext cx="322281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Green Tech</a:t>
            </a:r>
          </a:p>
        </p:txBody>
      </p:sp>
      <p:pic>
        <p:nvPicPr>
          <p:cNvPr id="15" name="Picture 14" descr="Icon&#10;&#10;Description automatically generated">
            <a:extLst>
              <a:ext uri="{FF2B5EF4-FFF2-40B4-BE49-F238E27FC236}">
                <a16:creationId xmlns:a16="http://schemas.microsoft.com/office/drawing/2014/main" id="{6BA2DB5D-70F7-B5A2-EF44-796946E7AD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123" y="2435396"/>
            <a:ext cx="3291803" cy="3118984"/>
          </a:xfrm>
          <a:prstGeom prst="rect">
            <a:avLst/>
          </a:prstGeom>
        </p:spPr>
      </p:pic>
    </p:spTree>
    <p:extLst>
      <p:ext uri="{BB962C8B-B14F-4D97-AF65-F5344CB8AC3E}">
        <p14:creationId xmlns:p14="http://schemas.microsoft.com/office/powerpoint/2010/main" val="317252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ark, watching, lit&#10;&#10;Description automatically generated">
            <a:extLst>
              <a:ext uri="{FF2B5EF4-FFF2-40B4-BE49-F238E27FC236}">
                <a16:creationId xmlns:a16="http://schemas.microsoft.com/office/drawing/2014/main" id="{A12F39DE-4470-4C01-D0E9-168E4A14B2D9}"/>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5" name="Picture 4">
            <a:extLst>
              <a:ext uri="{FF2B5EF4-FFF2-40B4-BE49-F238E27FC236}">
                <a16:creationId xmlns:a16="http://schemas.microsoft.com/office/drawing/2014/main" id="{C17666E0-3ADA-FDC2-4F02-9D7B381D8C7E}"/>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0A818494-F73F-C0A3-024C-8A804D77E627}"/>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9C996FCC-1B19-6AEA-29D4-91F1CC9DE6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1B08FE91-7091-92FE-EAD2-302BFE8E23AE}"/>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D3F7D002-7C94-13B1-0853-72E708AAE02B}"/>
              </a:ext>
            </a:extLst>
          </p:cNvPr>
          <p:cNvGraphicFramePr>
            <a:graphicFrameLocks noGrp="1"/>
          </p:cNvGraphicFramePr>
          <p:nvPr>
            <p:extLst>
              <p:ext uri="{D42A27DB-BD31-4B8C-83A1-F6EECF244321}">
                <p14:modId xmlns:p14="http://schemas.microsoft.com/office/powerpoint/2010/main" val="433033827"/>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DB652"/>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DB652"/>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0AB43162-E615-EF10-567F-5835475F6022}"/>
              </a:ext>
            </a:extLst>
          </p:cNvPr>
          <p:cNvSpPr txBox="1">
            <a:spLocks/>
          </p:cNvSpPr>
          <p:nvPr/>
        </p:nvSpPr>
        <p:spPr>
          <a:xfrm>
            <a:off x="291352" y="1537550"/>
            <a:ext cx="803685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a:t>
            </a:r>
            <a:r>
              <a:rPr lang="en-GB" sz="2000" dirty="0">
                <a:latin typeface="Lato" panose="020F0502020204030203" pitchFamily="34" charset="0"/>
                <a:ea typeface="Lato" panose="020F0502020204030203" pitchFamily="34" charset="0"/>
                <a:cs typeface="Lato" panose="020F0502020204030203" pitchFamily="34" charset="0"/>
                <a:hlinkClick r:id="rId6"/>
              </a:rPr>
              <a:t>the 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manufacturing and engineering in Dorset.</a:t>
            </a:r>
          </a:p>
        </p:txBody>
      </p:sp>
      <p:sp>
        <p:nvSpPr>
          <p:cNvPr id="11" name="Rectangle 10">
            <a:extLst>
              <a:ext uri="{FF2B5EF4-FFF2-40B4-BE49-F238E27FC236}">
                <a16:creationId xmlns:a16="http://schemas.microsoft.com/office/drawing/2014/main" id="{03803806-4712-E30C-3A1A-EBBB918FCDC6}"/>
              </a:ext>
            </a:extLst>
          </p:cNvPr>
          <p:cNvSpPr/>
          <p:nvPr/>
        </p:nvSpPr>
        <p:spPr>
          <a:xfrm>
            <a:off x="0" y="508387"/>
            <a:ext cx="7969624" cy="1035520"/>
          </a:xfrm>
          <a:prstGeom prst="rect">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93F2AB6-3022-FE96-0F0C-1C37347092BC}"/>
              </a:ext>
            </a:extLst>
          </p:cNvPr>
          <p:cNvSpPr txBox="1">
            <a:spLocks/>
          </p:cNvSpPr>
          <p:nvPr/>
        </p:nvSpPr>
        <p:spPr>
          <a:xfrm>
            <a:off x="291354" y="365125"/>
            <a:ext cx="82699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Manufacturing &amp; Engineering</a:t>
            </a:r>
          </a:p>
        </p:txBody>
      </p:sp>
      <p:pic>
        <p:nvPicPr>
          <p:cNvPr id="15" name="Picture 14" descr="Icon&#10;&#10;Description automatically generated">
            <a:extLst>
              <a:ext uri="{FF2B5EF4-FFF2-40B4-BE49-F238E27FC236}">
                <a16:creationId xmlns:a16="http://schemas.microsoft.com/office/drawing/2014/main" id="{8EC90C2A-A005-E9CB-06F8-85291F6926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068" y="2366363"/>
            <a:ext cx="4100713" cy="3885426"/>
          </a:xfrm>
          <a:prstGeom prst="rect">
            <a:avLst/>
          </a:prstGeom>
        </p:spPr>
      </p:pic>
    </p:spTree>
    <p:extLst>
      <p:ext uri="{BB962C8B-B14F-4D97-AF65-F5344CB8AC3E}">
        <p14:creationId xmlns:p14="http://schemas.microsoft.com/office/powerpoint/2010/main" val="330956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11" y="-601600"/>
            <a:ext cx="8897958" cy="7140611"/>
          </a:xfrm>
          <a:prstGeom prst="rect">
            <a:avLst/>
          </a:prstGeom>
        </p:spPr>
      </p:pic>
      <p:sp>
        <p:nvSpPr>
          <p:cNvPr id="2" name="Title 1">
            <a:extLst>
              <a:ext uri="{FF2B5EF4-FFF2-40B4-BE49-F238E27FC236}">
                <a16:creationId xmlns:a16="http://schemas.microsoft.com/office/drawing/2014/main" id="{04CC2AF8-6AB7-44F4-A728-581D85E025EF}"/>
              </a:ext>
            </a:extLst>
          </p:cNvPr>
          <p:cNvSpPr>
            <a:spLocks noGrp="1"/>
          </p:cNvSpPr>
          <p:nvPr>
            <p:ph type="ctrTitle"/>
          </p:nvPr>
        </p:nvSpPr>
        <p:spPr>
          <a:xfrm>
            <a:off x="792480" y="924360"/>
            <a:ext cx="10558272" cy="2387600"/>
          </a:xfrm>
        </p:spPr>
        <p:txBody>
          <a:bodyPr>
            <a:normAutofit fontScale="90000"/>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How do my GCSEs support my future career options in Dorset?</a:t>
            </a:r>
          </a:p>
        </p:txBody>
      </p:sp>
      <p:sp>
        <p:nvSpPr>
          <p:cNvPr id="3" name="Subtitle 2">
            <a:extLst>
              <a:ext uri="{FF2B5EF4-FFF2-40B4-BE49-F238E27FC236}">
                <a16:creationId xmlns:a16="http://schemas.microsoft.com/office/drawing/2014/main" id="{27D78E85-847E-474A-828E-4A840B0718A2}"/>
              </a:ext>
            </a:extLst>
          </p:cNvPr>
          <p:cNvSpPr>
            <a:spLocks noGrp="1"/>
          </p:cNvSpPr>
          <p:nvPr>
            <p:ph type="subTitle" idx="1"/>
          </p:nvPr>
        </p:nvSpPr>
        <p:spPr>
          <a:xfrm>
            <a:off x="1341120" y="3357288"/>
            <a:ext cx="9326880" cy="1655762"/>
          </a:xfrm>
        </p:spPr>
        <p:txBody>
          <a:bodyPr>
            <a:normAutofit/>
          </a:bodyPr>
          <a:lstStyle/>
          <a:p>
            <a:endParaRPr lang="en-GB" sz="4800" b="1" dirty="0">
              <a:solidFill>
                <a:schemeClr val="bg1"/>
              </a:solidFill>
              <a:latin typeface="Lato" panose="020F0502020204030203" pitchFamily="34" charset="77"/>
            </a:endParaRPr>
          </a:p>
          <a:p>
            <a:r>
              <a:rPr lang="en-GB" sz="4800" b="1" dirty="0">
                <a:solidFill>
                  <a:schemeClr val="bg1"/>
                </a:solidFill>
                <a:latin typeface="Lato" panose="020F0502020204030203" pitchFamily="34" charset="77"/>
              </a:rPr>
              <a:t>Lesson Three</a:t>
            </a:r>
          </a:p>
        </p:txBody>
      </p:sp>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150" y="4837888"/>
            <a:ext cx="5610425" cy="2546269"/>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650" y="5830629"/>
            <a:ext cx="2140908" cy="545368"/>
          </a:xfrm>
          <a:prstGeom prst="rect">
            <a:avLst/>
          </a:prstGeom>
        </p:spPr>
      </p:pic>
      <p:cxnSp>
        <p:nvCxnSpPr>
          <p:cNvPr id="14" name="Straight Connector 13">
            <a:extLst>
              <a:ext uri="{FF2B5EF4-FFF2-40B4-BE49-F238E27FC236}">
                <a16:creationId xmlns:a16="http://schemas.microsoft.com/office/drawing/2014/main" id="{7A149D4D-4651-F1BB-2EE2-4BBA60794FD9}"/>
              </a:ext>
            </a:extLst>
          </p:cNvPr>
          <p:cNvCxnSpPr>
            <a:cxnSpLocks/>
          </p:cNvCxnSpPr>
          <p:nvPr/>
        </p:nvCxnSpPr>
        <p:spPr>
          <a:xfrm>
            <a:off x="7628965" y="5853954"/>
            <a:ext cx="0" cy="5510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37682921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19" name="Rectangle 18">
            <a:extLst>
              <a:ext uri="{FF2B5EF4-FFF2-40B4-BE49-F238E27FC236}">
                <a16:creationId xmlns:a16="http://schemas.microsoft.com/office/drawing/2014/main" id="{F7D15E6A-C426-5477-899F-4F3700BCA5C9}"/>
              </a:ext>
            </a:extLst>
          </p:cNvPr>
          <p:cNvSpPr/>
          <p:nvPr/>
        </p:nvSpPr>
        <p:spPr>
          <a:xfrm>
            <a:off x="838200" y="1769533"/>
            <a:ext cx="4301066" cy="4723342"/>
          </a:xfrm>
          <a:prstGeom prst="rect">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33C1952-A7FD-47E8-A191-DBAE5E6B05DE}"/>
              </a:ext>
            </a:extLst>
          </p:cNvPr>
          <p:cNvSpPr>
            <a:spLocks noGrp="1"/>
          </p:cNvSpPr>
          <p:nvPr>
            <p:ph type="title"/>
          </p:nvPr>
        </p:nvSpPr>
        <p:spPr>
          <a:xfrm>
            <a:off x="1011018" y="1833950"/>
            <a:ext cx="4128248" cy="757822"/>
          </a:xfrm>
        </p:spPr>
        <p:txBody>
          <a:bodyPr>
            <a:noAutofit/>
          </a:bodyPr>
          <a:lstStyle/>
          <a:p>
            <a:r>
              <a:rPr lang="en-GB" sz="2000" b="1" dirty="0">
                <a:latin typeface="Lato" panose="020F0502020204030203" pitchFamily="34" charset="77"/>
              </a:rPr>
              <a:t>What are ‘employability qualities’ that employers look for?</a:t>
            </a:r>
          </a:p>
        </p:txBody>
      </p:sp>
      <p:sp>
        <p:nvSpPr>
          <p:cNvPr id="3" name="Content Placeholder 2">
            <a:extLst>
              <a:ext uri="{FF2B5EF4-FFF2-40B4-BE49-F238E27FC236}">
                <a16:creationId xmlns:a16="http://schemas.microsoft.com/office/drawing/2014/main" id="{1EEC1846-D5CD-4564-BF4C-B75FFA5B8AD7}"/>
              </a:ext>
            </a:extLst>
          </p:cNvPr>
          <p:cNvSpPr>
            <a:spLocks noGrp="1"/>
          </p:cNvSpPr>
          <p:nvPr>
            <p:ph sz="half" idx="1"/>
          </p:nvPr>
        </p:nvSpPr>
        <p:spPr>
          <a:xfrm>
            <a:off x="1059182" y="2611212"/>
            <a:ext cx="4219037" cy="3881663"/>
          </a:xfrm>
        </p:spPr>
        <p:txBody>
          <a:bodyPr>
            <a:normAutofit/>
          </a:bodyPr>
          <a:lstStyle/>
          <a:p>
            <a:r>
              <a:rPr lang="en-GB" sz="1800" dirty="0">
                <a:latin typeface="Lato" panose="020F0502020204030203" pitchFamily="34" charset="77"/>
              </a:rPr>
              <a:t>Ambitious</a:t>
            </a:r>
          </a:p>
          <a:p>
            <a:r>
              <a:rPr lang="en-GB" sz="1800" dirty="0">
                <a:latin typeface="Lato" panose="020F0502020204030203" pitchFamily="34" charset="77"/>
              </a:rPr>
              <a:t>Competitive </a:t>
            </a:r>
          </a:p>
          <a:p>
            <a:r>
              <a:rPr lang="en-GB" sz="1800" dirty="0">
                <a:latin typeface="Lato" panose="020F0502020204030203" pitchFamily="34" charset="77"/>
              </a:rPr>
              <a:t>Perseverance/ Resilience</a:t>
            </a:r>
          </a:p>
          <a:p>
            <a:r>
              <a:rPr lang="en-GB" sz="1800" dirty="0">
                <a:latin typeface="Lato" panose="020F0502020204030203" pitchFamily="34" charset="77"/>
              </a:rPr>
              <a:t>Proactive</a:t>
            </a:r>
          </a:p>
          <a:p>
            <a:r>
              <a:rPr lang="en-GB" sz="1800" dirty="0">
                <a:latin typeface="Lato" panose="020F0502020204030203" pitchFamily="34" charset="77"/>
              </a:rPr>
              <a:t>Engaged</a:t>
            </a:r>
          </a:p>
          <a:p>
            <a:r>
              <a:rPr lang="en-GB" sz="1800" dirty="0">
                <a:latin typeface="Lato" panose="020F0502020204030203" pitchFamily="34" charset="77"/>
              </a:rPr>
              <a:t>Team player</a:t>
            </a:r>
          </a:p>
          <a:p>
            <a:r>
              <a:rPr lang="en-GB" sz="1800" dirty="0">
                <a:latin typeface="Lato" panose="020F0502020204030203" pitchFamily="34" charset="77"/>
              </a:rPr>
              <a:t>Enthusiastic</a:t>
            </a:r>
          </a:p>
          <a:p>
            <a:r>
              <a:rPr lang="en-GB" sz="1800" dirty="0">
                <a:latin typeface="Lato" panose="020F0502020204030203" pitchFamily="34" charset="77"/>
              </a:rPr>
              <a:t>Leadership</a:t>
            </a:r>
          </a:p>
          <a:p>
            <a:r>
              <a:rPr lang="en-GB" sz="1800" dirty="0">
                <a:latin typeface="Lato" panose="020F0502020204030203" pitchFamily="34" charset="77"/>
              </a:rPr>
              <a:t>Communication</a:t>
            </a:r>
          </a:p>
          <a:p>
            <a:r>
              <a:rPr lang="en-GB" sz="1800" dirty="0">
                <a:latin typeface="Lato" panose="020F0502020204030203" pitchFamily="34" charset="77"/>
              </a:rPr>
              <a:t>Any other suitable examples?</a:t>
            </a:r>
          </a:p>
        </p:txBody>
      </p:sp>
      <p:sp>
        <p:nvSpPr>
          <p:cNvPr id="4" name="Rectangle 3">
            <a:extLst>
              <a:ext uri="{FF2B5EF4-FFF2-40B4-BE49-F238E27FC236}">
                <a16:creationId xmlns:a16="http://schemas.microsoft.com/office/drawing/2014/main" id="{336440BE-B889-C06A-977D-18874C92C40B}"/>
              </a:ext>
            </a:extLst>
          </p:cNvPr>
          <p:cNvSpPr/>
          <p:nvPr/>
        </p:nvSpPr>
        <p:spPr>
          <a:xfrm>
            <a:off x="0" y="508387"/>
            <a:ext cx="11180982"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1594732" y="365125"/>
            <a:ext cx="1048348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Employability Top Trumps</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3" name="Oval 12">
            <a:extLst>
              <a:ext uri="{FF2B5EF4-FFF2-40B4-BE49-F238E27FC236}">
                <a16:creationId xmlns:a16="http://schemas.microsoft.com/office/drawing/2014/main" id="{A94E84E2-4192-F5BC-24DF-BCE02D4DDB84}"/>
              </a:ext>
            </a:extLst>
          </p:cNvPr>
          <p:cNvSpPr/>
          <p:nvPr/>
        </p:nvSpPr>
        <p:spPr>
          <a:xfrm>
            <a:off x="415716" y="441664"/>
            <a:ext cx="1035520" cy="1035520"/>
          </a:xfrm>
          <a:prstGeom prst="ellipse">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8">
            <a:extLst>
              <a:ext uri="{FF2B5EF4-FFF2-40B4-BE49-F238E27FC236}">
                <a16:creationId xmlns:a16="http://schemas.microsoft.com/office/drawing/2014/main" id="{B6A965C4-4C3E-8377-6D03-2DFED87980A3}"/>
              </a:ext>
            </a:extLst>
          </p:cNvPr>
          <p:cNvSpPr txBox="1">
            <a:spLocks/>
          </p:cNvSpPr>
          <p:nvPr/>
        </p:nvSpPr>
        <p:spPr>
          <a:xfrm>
            <a:off x="262993" y="601234"/>
            <a:ext cx="1340966" cy="7578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2000" b="1" dirty="0">
                <a:latin typeface="Lato" panose="020F0502020204030203" pitchFamily="34" charset="0"/>
                <a:ea typeface="Lato" panose="020F0502020204030203" pitchFamily="34" charset="0"/>
                <a:cs typeface="Lato" panose="020F0502020204030203" pitchFamily="34" charset="0"/>
              </a:rPr>
              <a:t>Round</a:t>
            </a:r>
          </a:p>
          <a:p>
            <a:pPr algn="ctr">
              <a:lnSpc>
                <a:spcPct val="100000"/>
              </a:lnSpc>
            </a:pPr>
            <a:r>
              <a:rPr lang="en-GB" sz="2000" b="1" dirty="0">
                <a:latin typeface="Lato" panose="020F0502020204030203" pitchFamily="34" charset="0"/>
                <a:ea typeface="Lato" panose="020F0502020204030203" pitchFamily="34" charset="0"/>
                <a:cs typeface="Lato" panose="020F0502020204030203" pitchFamily="34" charset="0"/>
              </a:rPr>
              <a:t>Five</a:t>
            </a:r>
          </a:p>
        </p:txBody>
      </p:sp>
      <p:sp>
        <p:nvSpPr>
          <p:cNvPr id="15" name="Rectangle 51">
            <a:extLst>
              <a:ext uri="{FF2B5EF4-FFF2-40B4-BE49-F238E27FC236}">
                <a16:creationId xmlns:a16="http://schemas.microsoft.com/office/drawing/2014/main" id="{B3CB5066-DBA2-26EC-F71C-BA69734B40FD}"/>
              </a:ext>
            </a:extLst>
          </p:cNvPr>
          <p:cNvSpPr txBox="1">
            <a:spLocks noChangeArrowheads="1"/>
          </p:cNvSpPr>
          <p:nvPr/>
        </p:nvSpPr>
        <p:spPr>
          <a:xfrm>
            <a:off x="8554754" y="654423"/>
            <a:ext cx="1952377" cy="742062"/>
          </a:xfrm>
          <a:prstGeom prst="rect">
            <a:avLst/>
          </a:prstGeom>
          <a:noFill/>
          <a:ln w="63500">
            <a:no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altLang="en-US" sz="1600" dirty="0">
                <a:solidFill>
                  <a:schemeClr val="bg1"/>
                </a:solidFill>
                <a:latin typeface="Lato" panose="020F0502020204030203" pitchFamily="34" charset="0"/>
                <a:ea typeface="Lato" panose="020F0502020204030203" pitchFamily="34" charset="0"/>
                <a:cs typeface="Lato" panose="020F0502020204030203" pitchFamily="34" charset="0"/>
              </a:rPr>
              <a:t>It’s not just about your grades</a:t>
            </a:r>
          </a:p>
        </p:txBody>
      </p:sp>
      <p:cxnSp>
        <p:nvCxnSpPr>
          <p:cNvPr id="16" name="Straight Connector 15">
            <a:extLst>
              <a:ext uri="{FF2B5EF4-FFF2-40B4-BE49-F238E27FC236}">
                <a16:creationId xmlns:a16="http://schemas.microsoft.com/office/drawing/2014/main" id="{7C4069DF-7945-58D4-BC74-6980777410C4}"/>
              </a:ext>
            </a:extLst>
          </p:cNvPr>
          <p:cNvCxnSpPr>
            <a:cxnSpLocks/>
          </p:cNvCxnSpPr>
          <p:nvPr/>
        </p:nvCxnSpPr>
        <p:spPr>
          <a:xfrm>
            <a:off x="8392681"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20" name="Rectangle 19">
            <a:extLst>
              <a:ext uri="{FF2B5EF4-FFF2-40B4-BE49-F238E27FC236}">
                <a16:creationId xmlns:a16="http://schemas.microsoft.com/office/drawing/2014/main" id="{FF12D058-3EF4-2E8F-A13A-A28394B865BC}"/>
              </a:ext>
            </a:extLst>
          </p:cNvPr>
          <p:cNvSpPr/>
          <p:nvPr/>
        </p:nvSpPr>
        <p:spPr>
          <a:xfrm>
            <a:off x="5469466" y="1769533"/>
            <a:ext cx="5711516" cy="334433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8">
            <a:extLst>
              <a:ext uri="{FF2B5EF4-FFF2-40B4-BE49-F238E27FC236}">
                <a16:creationId xmlns:a16="http://schemas.microsoft.com/office/drawing/2014/main" id="{2B3A074C-60D0-9B1A-E69F-EFB02CA41721}"/>
              </a:ext>
            </a:extLst>
          </p:cNvPr>
          <p:cNvSpPr txBox="1">
            <a:spLocks/>
          </p:cNvSpPr>
          <p:nvPr/>
        </p:nvSpPr>
        <p:spPr>
          <a:xfrm>
            <a:off x="5642283" y="1833950"/>
            <a:ext cx="5312585" cy="7578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b="1" dirty="0">
                <a:latin typeface="Lato" panose="020F0502020204030203" pitchFamily="34" charset="77"/>
              </a:rPr>
              <a:t>How can you demonstrate these employability skills?</a:t>
            </a:r>
          </a:p>
        </p:txBody>
      </p:sp>
      <p:sp>
        <p:nvSpPr>
          <p:cNvPr id="22" name="Content Placeholder 2">
            <a:extLst>
              <a:ext uri="{FF2B5EF4-FFF2-40B4-BE49-F238E27FC236}">
                <a16:creationId xmlns:a16="http://schemas.microsoft.com/office/drawing/2014/main" id="{E61D6FB3-FFC2-62CD-141C-BF1FF73B9BD7}"/>
              </a:ext>
            </a:extLst>
          </p:cNvPr>
          <p:cNvSpPr txBox="1">
            <a:spLocks/>
          </p:cNvSpPr>
          <p:nvPr/>
        </p:nvSpPr>
        <p:spPr>
          <a:xfrm>
            <a:off x="5690448" y="2611212"/>
            <a:ext cx="4219037" cy="28298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latin typeface="Lato" panose="020F0502020204030203" pitchFamily="34" charset="77"/>
              </a:rPr>
              <a:t>Hobbies</a:t>
            </a:r>
          </a:p>
          <a:p>
            <a:r>
              <a:rPr lang="en-GB" sz="1800" dirty="0">
                <a:latin typeface="Lato" panose="020F0502020204030203" pitchFamily="34" charset="77"/>
              </a:rPr>
              <a:t>Sport</a:t>
            </a:r>
          </a:p>
          <a:p>
            <a:r>
              <a:rPr lang="en-GB" sz="1800" dirty="0">
                <a:latin typeface="Lato" panose="020F0502020204030203" pitchFamily="34" charset="77"/>
              </a:rPr>
              <a:t>Volunteering</a:t>
            </a:r>
          </a:p>
          <a:p>
            <a:r>
              <a:rPr lang="en-GB" sz="1800" dirty="0">
                <a:latin typeface="Lato" panose="020F0502020204030203" pitchFamily="34" charset="77"/>
              </a:rPr>
              <a:t>Part time job</a:t>
            </a:r>
          </a:p>
          <a:p>
            <a:r>
              <a:rPr lang="en-GB" sz="1800" dirty="0">
                <a:latin typeface="Lato" panose="020F0502020204030203" pitchFamily="34" charset="77"/>
              </a:rPr>
              <a:t>Music/Drama</a:t>
            </a:r>
          </a:p>
          <a:p>
            <a:r>
              <a:rPr lang="en-GB" sz="1800" dirty="0">
                <a:latin typeface="Lato" panose="020F0502020204030203" pitchFamily="34" charset="77"/>
              </a:rPr>
              <a:t>Extra-curricular activities</a:t>
            </a:r>
          </a:p>
        </p:txBody>
      </p:sp>
      <p:sp>
        <p:nvSpPr>
          <p:cNvPr id="23" name="Content Placeholder 2">
            <a:extLst>
              <a:ext uri="{FF2B5EF4-FFF2-40B4-BE49-F238E27FC236}">
                <a16:creationId xmlns:a16="http://schemas.microsoft.com/office/drawing/2014/main" id="{C5CAB79C-BFAF-6865-1E3E-F7CA0EB9CE7F}"/>
              </a:ext>
            </a:extLst>
          </p:cNvPr>
          <p:cNvSpPr txBox="1">
            <a:spLocks/>
          </p:cNvSpPr>
          <p:nvPr/>
        </p:nvSpPr>
        <p:spPr>
          <a:xfrm>
            <a:off x="8788926" y="2611212"/>
            <a:ext cx="2683084" cy="28298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latin typeface="Lato" panose="020F0502020204030203" pitchFamily="34" charset="77"/>
              </a:rPr>
              <a:t>Student council</a:t>
            </a:r>
          </a:p>
          <a:p>
            <a:r>
              <a:rPr lang="en-GB" sz="1800" dirty="0">
                <a:latin typeface="Lato" panose="020F0502020204030203" pitchFamily="34" charset="77"/>
              </a:rPr>
              <a:t>Prefect</a:t>
            </a:r>
          </a:p>
          <a:p>
            <a:r>
              <a:rPr lang="en-GB" sz="1800" dirty="0">
                <a:latin typeface="Lato" panose="020F0502020204030203" pitchFamily="34" charset="77"/>
              </a:rPr>
              <a:t>Languages</a:t>
            </a:r>
          </a:p>
          <a:p>
            <a:r>
              <a:rPr lang="en-GB" sz="1800" dirty="0">
                <a:latin typeface="Lato" panose="020F0502020204030203" pitchFamily="34" charset="77"/>
              </a:rPr>
              <a:t>Peer mentoring</a:t>
            </a:r>
          </a:p>
          <a:p>
            <a:r>
              <a:rPr lang="en-GB" sz="1800" dirty="0">
                <a:latin typeface="Lato" panose="020F0502020204030203" pitchFamily="34" charset="77"/>
              </a:rPr>
              <a:t>Any other suitable examples</a:t>
            </a:r>
          </a:p>
        </p:txBody>
      </p:sp>
    </p:spTree>
    <p:extLst>
      <p:ext uri="{BB962C8B-B14F-4D97-AF65-F5344CB8AC3E}">
        <p14:creationId xmlns:p14="http://schemas.microsoft.com/office/powerpoint/2010/main" val="310410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27" name="Title 1">
            <a:extLst>
              <a:ext uri="{FF2B5EF4-FFF2-40B4-BE49-F238E27FC236}">
                <a16:creationId xmlns:a16="http://schemas.microsoft.com/office/drawing/2014/main" id="{F8DE843C-28DF-9DA7-FC90-F62F1C950F1C}"/>
              </a:ext>
            </a:extLst>
          </p:cNvPr>
          <p:cNvSpPr txBox="1">
            <a:spLocks/>
          </p:cNvSpPr>
          <p:nvPr/>
        </p:nvSpPr>
        <p:spPr>
          <a:xfrm>
            <a:off x="274453" y="-76203"/>
            <a:ext cx="1048348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00A8A8"/>
                </a:solidFill>
                <a:latin typeface="Lato" panose="020F0502020204030203" pitchFamily="34" charset="0"/>
                <a:ea typeface="Lato" panose="020F0502020204030203" pitchFamily="34" charset="0"/>
                <a:cs typeface="Lato" panose="020F0502020204030203" pitchFamily="34" charset="0"/>
              </a:rPr>
              <a:t>Levels of Education</a:t>
            </a:r>
          </a:p>
        </p:txBody>
      </p:sp>
      <p:pic>
        <p:nvPicPr>
          <p:cNvPr id="3" name="Picture 2">
            <a:extLst>
              <a:ext uri="{FF2B5EF4-FFF2-40B4-BE49-F238E27FC236}">
                <a16:creationId xmlns:a16="http://schemas.microsoft.com/office/drawing/2014/main" id="{4AC29365-2F6B-C856-9454-8C37A30BA251}"/>
              </a:ext>
            </a:extLst>
          </p:cNvPr>
          <p:cNvPicPr>
            <a:picLocks noChangeAspect="1"/>
          </p:cNvPicPr>
          <p:nvPr/>
        </p:nvPicPr>
        <p:blipFill>
          <a:blip r:embed="rId5"/>
          <a:stretch>
            <a:fillRect/>
          </a:stretch>
        </p:blipFill>
        <p:spPr>
          <a:xfrm>
            <a:off x="1123955" y="889267"/>
            <a:ext cx="9031145" cy="4478807"/>
          </a:xfrm>
          <a:prstGeom prst="rect">
            <a:avLst/>
          </a:prstGeom>
        </p:spPr>
      </p:pic>
      <p:sp>
        <p:nvSpPr>
          <p:cNvPr id="4" name="TextBox 3">
            <a:extLst>
              <a:ext uri="{FF2B5EF4-FFF2-40B4-BE49-F238E27FC236}">
                <a16:creationId xmlns:a16="http://schemas.microsoft.com/office/drawing/2014/main" id="{FC23954B-7B9E-0967-E965-5830011B6D04}"/>
              </a:ext>
            </a:extLst>
          </p:cNvPr>
          <p:cNvSpPr txBox="1"/>
          <p:nvPr/>
        </p:nvSpPr>
        <p:spPr>
          <a:xfrm>
            <a:off x="900791" y="5667556"/>
            <a:ext cx="9857146" cy="523220"/>
          </a:xfrm>
          <a:prstGeom prst="rect">
            <a:avLst/>
          </a:prstGeom>
          <a:noFill/>
        </p:spPr>
        <p:txBody>
          <a:bodyPr wrap="square">
            <a:spAutoFit/>
          </a:bodyPr>
          <a:lstStyle/>
          <a:p>
            <a:r>
              <a:rPr lang="en-GB" sz="1400" dirty="0">
                <a:latin typeface="Lato" panose="020F0502020204030203" pitchFamily="34" charset="0"/>
                <a:ea typeface="Lato" panose="020F0502020204030203" pitchFamily="34" charset="0"/>
                <a:cs typeface="Lato" panose="020F0502020204030203" pitchFamily="34" charset="0"/>
              </a:rPr>
              <a:t>The levels give an indication of what each qualification is worth and it is important to remember that you could move up a level and across into a different column in some cases.</a:t>
            </a:r>
          </a:p>
        </p:txBody>
      </p:sp>
      <p:sp>
        <p:nvSpPr>
          <p:cNvPr id="5" name="Arrow: Right 4">
            <a:extLst>
              <a:ext uri="{FF2B5EF4-FFF2-40B4-BE49-F238E27FC236}">
                <a16:creationId xmlns:a16="http://schemas.microsoft.com/office/drawing/2014/main" id="{BBCEED48-8B3F-F34D-4E86-6893CDDC80A0}"/>
              </a:ext>
            </a:extLst>
          </p:cNvPr>
          <p:cNvSpPr/>
          <p:nvPr/>
        </p:nvSpPr>
        <p:spPr>
          <a:xfrm>
            <a:off x="1351552" y="5268767"/>
            <a:ext cx="8329285" cy="318460"/>
          </a:xfrm>
          <a:prstGeom prst="rightArrow">
            <a:avLst/>
          </a:prstGeom>
          <a:solidFill>
            <a:srgbClr val="00A8A8"/>
          </a:solidFill>
          <a:ln>
            <a:solidFill>
              <a:srgbClr val="00A8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Arrow: Up 8">
            <a:extLst>
              <a:ext uri="{FF2B5EF4-FFF2-40B4-BE49-F238E27FC236}">
                <a16:creationId xmlns:a16="http://schemas.microsoft.com/office/drawing/2014/main" id="{610A2DD9-1F81-7829-B66D-F93A23D7B2EC}"/>
              </a:ext>
            </a:extLst>
          </p:cNvPr>
          <p:cNvSpPr/>
          <p:nvPr/>
        </p:nvSpPr>
        <p:spPr>
          <a:xfrm>
            <a:off x="642729" y="1134390"/>
            <a:ext cx="320817" cy="3988559"/>
          </a:xfrm>
          <a:prstGeom prst="upArrow">
            <a:avLst/>
          </a:prstGeom>
          <a:solidFill>
            <a:srgbClr val="00A8A8"/>
          </a:solidFill>
          <a:ln>
            <a:solidFill>
              <a:srgbClr val="00A8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19994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3B21F5-8529-23BB-1917-75F3C1E523F4}"/>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5" name="Rectangle 4">
            <a:extLst>
              <a:ext uri="{FF2B5EF4-FFF2-40B4-BE49-F238E27FC236}">
                <a16:creationId xmlns:a16="http://schemas.microsoft.com/office/drawing/2014/main" id="{DC63895E-E1C1-E81E-CFC7-D2CCA87D51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ogo&#10;&#10;Description automatically generated">
            <a:extLst>
              <a:ext uri="{FF2B5EF4-FFF2-40B4-BE49-F238E27FC236}">
                <a16:creationId xmlns:a16="http://schemas.microsoft.com/office/drawing/2014/main" id="{73D2C976-84A6-F487-2118-1DD92E11A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B279E461-C149-0B53-6B3E-F69392081C1D}"/>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4" name="Title 3">
            <a:extLst>
              <a:ext uri="{FF2B5EF4-FFF2-40B4-BE49-F238E27FC236}">
                <a16:creationId xmlns:a16="http://schemas.microsoft.com/office/drawing/2014/main" id="{A7235DA1-522C-4ABF-82EC-1999054565AF}"/>
              </a:ext>
            </a:extLst>
          </p:cNvPr>
          <p:cNvSpPr>
            <a:spLocks noGrp="1"/>
          </p:cNvSpPr>
          <p:nvPr>
            <p:ph type="title"/>
          </p:nvPr>
        </p:nvSpPr>
        <p:spPr>
          <a:xfrm>
            <a:off x="291301" y="1439419"/>
            <a:ext cx="8911966" cy="1325563"/>
          </a:xfrm>
        </p:spPr>
        <p:txBody>
          <a:bodyPr>
            <a:normAutofit/>
          </a:bodyPr>
          <a:lstStyle/>
          <a:p>
            <a:r>
              <a:rPr lang="en-GB" sz="2800" dirty="0">
                <a:latin typeface="Lato" panose="020F0502020204030203" pitchFamily="34" charset="77"/>
              </a:rPr>
              <a:t>There are four main options available to you once you have completed your GCSEs/ Vocational Qualifications</a:t>
            </a:r>
            <a:endParaRPr lang="en-GB" sz="2800" dirty="0">
              <a:latin typeface="Lato" panose="020F0502020204030203" pitchFamily="34" charset="77"/>
              <a:ea typeface="Lato" panose="020F0502020204030203" pitchFamily="34" charset="0"/>
              <a:cs typeface="Lato" panose="020F0502020204030203" pitchFamily="34" charset="0"/>
            </a:endParaRPr>
          </a:p>
        </p:txBody>
      </p:sp>
      <p:sp>
        <p:nvSpPr>
          <p:cNvPr id="10" name="Rectangle 9">
            <a:extLst>
              <a:ext uri="{FF2B5EF4-FFF2-40B4-BE49-F238E27FC236}">
                <a16:creationId xmlns:a16="http://schemas.microsoft.com/office/drawing/2014/main" id="{2BF74833-BB65-6282-CBB7-ADB10E7FCCBF}"/>
              </a:ext>
            </a:extLst>
          </p:cNvPr>
          <p:cNvSpPr/>
          <p:nvPr/>
        </p:nvSpPr>
        <p:spPr>
          <a:xfrm>
            <a:off x="0" y="508387"/>
            <a:ext cx="4580467"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E07E39FC-EC11-DC59-C038-287F1206246D}"/>
              </a:ext>
            </a:extLst>
          </p:cNvPr>
          <p:cNvSpPr txBox="1">
            <a:spLocks/>
          </p:cNvSpPr>
          <p:nvPr/>
        </p:nvSpPr>
        <p:spPr>
          <a:xfrm>
            <a:off x="291353" y="365125"/>
            <a:ext cx="428911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Post 16 Options</a:t>
            </a:r>
          </a:p>
        </p:txBody>
      </p:sp>
      <p:pic>
        <p:nvPicPr>
          <p:cNvPr id="7" name="Picture 6">
            <a:hlinkClick r:id="rId5" action="ppaction://hlinkfile"/>
            <a:extLst>
              <a:ext uri="{FF2B5EF4-FFF2-40B4-BE49-F238E27FC236}">
                <a16:creationId xmlns:a16="http://schemas.microsoft.com/office/drawing/2014/main" id="{4AF116AE-66DD-DEF6-9997-A81D48073F72}"/>
              </a:ext>
            </a:extLst>
          </p:cNvPr>
          <p:cNvPicPr>
            <a:picLocks noChangeAspect="1"/>
          </p:cNvPicPr>
          <p:nvPr/>
        </p:nvPicPr>
        <p:blipFill>
          <a:blip r:embed="rId6"/>
          <a:stretch>
            <a:fillRect/>
          </a:stretch>
        </p:blipFill>
        <p:spPr>
          <a:xfrm>
            <a:off x="6637912" y="3128026"/>
            <a:ext cx="3007890" cy="835132"/>
          </a:xfrm>
          <a:prstGeom prst="rect">
            <a:avLst/>
          </a:prstGeom>
        </p:spPr>
      </p:pic>
      <p:pic>
        <p:nvPicPr>
          <p:cNvPr id="9" name="Picture 8">
            <a:hlinkClick r:id="rId7" action="ppaction://hlinkfile"/>
            <a:extLst>
              <a:ext uri="{FF2B5EF4-FFF2-40B4-BE49-F238E27FC236}">
                <a16:creationId xmlns:a16="http://schemas.microsoft.com/office/drawing/2014/main" id="{DBEC6232-13C2-7F49-B985-BC62C967D9D4}"/>
              </a:ext>
            </a:extLst>
          </p:cNvPr>
          <p:cNvPicPr>
            <a:picLocks noChangeAspect="1"/>
          </p:cNvPicPr>
          <p:nvPr/>
        </p:nvPicPr>
        <p:blipFill>
          <a:blip r:embed="rId8"/>
          <a:stretch>
            <a:fillRect/>
          </a:stretch>
        </p:blipFill>
        <p:spPr>
          <a:xfrm>
            <a:off x="1967201" y="4523353"/>
            <a:ext cx="3549994" cy="1123867"/>
          </a:xfrm>
          <a:prstGeom prst="rect">
            <a:avLst/>
          </a:prstGeom>
        </p:spPr>
      </p:pic>
      <p:pic>
        <p:nvPicPr>
          <p:cNvPr id="12" name="Picture 6" descr="Logo&#10;&#10;Description automatically generated">
            <a:extLst>
              <a:ext uri="{FF2B5EF4-FFF2-40B4-BE49-F238E27FC236}">
                <a16:creationId xmlns:a16="http://schemas.microsoft.com/office/drawing/2014/main" id="{8AE93D73-9972-ADB7-ADC5-E7F29FA7DF56}"/>
              </a:ext>
            </a:extLst>
          </p:cNvPr>
          <p:cNvPicPr>
            <a:picLocks noChangeAspect="1"/>
          </p:cNvPicPr>
          <p:nvPr/>
        </p:nvPicPr>
        <p:blipFill>
          <a:blip r:embed="rId9">
            <a:alphaModFix/>
          </a:blip>
          <a:stretch>
            <a:fillRect/>
          </a:stretch>
        </p:blipFill>
        <p:spPr>
          <a:xfrm>
            <a:off x="6719754" y="4005192"/>
            <a:ext cx="2844205" cy="2082527"/>
          </a:xfrm>
          <a:prstGeom prst="rect">
            <a:avLst/>
          </a:prstGeom>
        </p:spPr>
      </p:pic>
      <p:pic>
        <p:nvPicPr>
          <p:cNvPr id="13" name="Content Placeholder 3">
            <a:hlinkClick r:id="rId10" action="ppaction://hlinkfile"/>
            <a:extLst>
              <a:ext uri="{FF2B5EF4-FFF2-40B4-BE49-F238E27FC236}">
                <a16:creationId xmlns:a16="http://schemas.microsoft.com/office/drawing/2014/main" id="{D3CB895F-495C-4872-81A4-CE09BC5D37E3}"/>
              </a:ext>
            </a:extLst>
          </p:cNvPr>
          <p:cNvPicPr>
            <a:picLocks noGrp="1" noChangeAspect="1"/>
          </p:cNvPicPr>
          <p:nvPr>
            <p:ph idx="1"/>
          </p:nvPr>
        </p:nvPicPr>
        <p:blipFill>
          <a:blip r:embed="rId11"/>
          <a:stretch>
            <a:fillRect/>
          </a:stretch>
        </p:blipFill>
        <p:spPr>
          <a:xfrm>
            <a:off x="2353382" y="2448133"/>
            <a:ext cx="3151807" cy="2231054"/>
          </a:xfrm>
          <a:prstGeom prst="rect">
            <a:avLst/>
          </a:prstGeom>
        </p:spPr>
      </p:pic>
    </p:spTree>
    <p:extLst>
      <p:ext uri="{BB962C8B-B14F-4D97-AF65-F5344CB8AC3E}">
        <p14:creationId xmlns:p14="http://schemas.microsoft.com/office/powerpoint/2010/main" val="1658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dark, watching, lit&#10;&#10;Description automatically generated">
            <a:extLst>
              <a:ext uri="{FF2B5EF4-FFF2-40B4-BE49-F238E27FC236}">
                <a16:creationId xmlns:a16="http://schemas.microsoft.com/office/drawing/2014/main" id="{739EF3B8-13B6-58F9-DBBF-5BB0EBA8C66E}"/>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20" name="Rectangle 19">
            <a:extLst>
              <a:ext uri="{FF2B5EF4-FFF2-40B4-BE49-F238E27FC236}">
                <a16:creationId xmlns:a16="http://schemas.microsoft.com/office/drawing/2014/main" id="{12422D51-03FF-1370-F30B-915658257656}"/>
              </a:ext>
            </a:extLst>
          </p:cNvPr>
          <p:cNvSpPr/>
          <p:nvPr/>
        </p:nvSpPr>
        <p:spPr>
          <a:xfrm>
            <a:off x="-1" y="508387"/>
            <a:ext cx="5692589"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5D2FDC-2910-4F0C-862F-22A77630537E}"/>
              </a:ext>
            </a:extLst>
          </p:cNvPr>
          <p:cNvSpPr>
            <a:spLocks noGrp="1"/>
          </p:cNvSpPr>
          <p:nvPr>
            <p:ph type="title"/>
          </p:nvPr>
        </p:nvSpPr>
        <p:spPr>
          <a:xfrm>
            <a:off x="291353" y="365125"/>
            <a:ext cx="10515600"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Learning Objectives </a:t>
            </a:r>
          </a:p>
        </p:txBody>
      </p:sp>
      <p:pic>
        <p:nvPicPr>
          <p:cNvPr id="4" name="Picture 3">
            <a:extLst>
              <a:ext uri="{FF2B5EF4-FFF2-40B4-BE49-F238E27FC236}">
                <a16:creationId xmlns:a16="http://schemas.microsoft.com/office/drawing/2014/main" id="{A6C901FB-B15A-787B-0661-74D9F38E0DB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5" name="Rectangle 4">
            <a:extLst>
              <a:ext uri="{FF2B5EF4-FFF2-40B4-BE49-F238E27FC236}">
                <a16:creationId xmlns:a16="http://schemas.microsoft.com/office/drawing/2014/main" id="{E944BC25-1FB0-0D75-F881-FC52319EFE4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88FB0BB0-054A-BA99-C0F1-CC460684B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46C5EB1D-CBBE-F07E-1F1A-A78904BF543F}"/>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2" name="Oval 11">
            <a:extLst>
              <a:ext uri="{FF2B5EF4-FFF2-40B4-BE49-F238E27FC236}">
                <a16:creationId xmlns:a16="http://schemas.microsoft.com/office/drawing/2014/main" id="{535F4EBE-56EE-61CE-2008-0537D3F8D720}"/>
              </a:ext>
            </a:extLst>
          </p:cNvPr>
          <p:cNvSpPr/>
          <p:nvPr/>
        </p:nvSpPr>
        <p:spPr>
          <a:xfrm>
            <a:off x="489947" y="2384758"/>
            <a:ext cx="2519083" cy="2519083"/>
          </a:xfrm>
          <a:prstGeom prst="ellipse">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9A429BF-C809-6351-2E79-2D19274D65CF}"/>
              </a:ext>
            </a:extLst>
          </p:cNvPr>
          <p:cNvSpPr txBox="1"/>
          <p:nvPr/>
        </p:nvSpPr>
        <p:spPr>
          <a:xfrm>
            <a:off x="738924" y="2991089"/>
            <a:ext cx="2017059" cy="1200329"/>
          </a:xfrm>
          <a:prstGeom prst="rect">
            <a:avLst/>
          </a:prstGeom>
          <a:noFill/>
        </p:spPr>
        <p:txBody>
          <a:bodyPr wrap="square" rtlCol="0">
            <a:spAutoFit/>
          </a:bodyPr>
          <a:lstStyle/>
          <a:p>
            <a:pPr algn="ctr"/>
            <a:r>
              <a:rPr lang="en-GB" sz="1800" dirty="0">
                <a:solidFill>
                  <a:schemeClr val="bg1"/>
                </a:solidFill>
                <a:latin typeface="Lato" panose="020F0502020204030203" pitchFamily="34" charset="77"/>
              </a:rPr>
              <a:t>Identify the main sectors offering employment in Dorset</a:t>
            </a:r>
          </a:p>
        </p:txBody>
      </p:sp>
      <p:sp>
        <p:nvSpPr>
          <p:cNvPr id="14" name="Oval 13">
            <a:extLst>
              <a:ext uri="{FF2B5EF4-FFF2-40B4-BE49-F238E27FC236}">
                <a16:creationId xmlns:a16="http://schemas.microsoft.com/office/drawing/2014/main" id="{82A73C0F-0902-DD4D-552D-618832872934}"/>
              </a:ext>
            </a:extLst>
          </p:cNvPr>
          <p:cNvSpPr/>
          <p:nvPr/>
        </p:nvSpPr>
        <p:spPr>
          <a:xfrm>
            <a:off x="3374549" y="2426829"/>
            <a:ext cx="2519083" cy="2519083"/>
          </a:xfrm>
          <a:prstGeom prst="ellipse">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5" name="TextBox 14">
            <a:extLst>
              <a:ext uri="{FF2B5EF4-FFF2-40B4-BE49-F238E27FC236}">
                <a16:creationId xmlns:a16="http://schemas.microsoft.com/office/drawing/2014/main" id="{DE6F8C6B-7C0A-4223-F2C2-BC19035A552F}"/>
              </a:ext>
            </a:extLst>
          </p:cNvPr>
          <p:cNvSpPr txBox="1"/>
          <p:nvPr/>
        </p:nvSpPr>
        <p:spPr>
          <a:xfrm>
            <a:off x="3552347" y="2991089"/>
            <a:ext cx="2229225" cy="1200329"/>
          </a:xfrm>
          <a:prstGeom prst="rect">
            <a:avLst/>
          </a:prstGeom>
          <a:noFill/>
        </p:spPr>
        <p:txBody>
          <a:bodyPr wrap="square" rtlCol="0">
            <a:spAutoFit/>
          </a:bodyPr>
          <a:lstStyle/>
          <a:p>
            <a:pPr algn="ctr"/>
            <a:r>
              <a:rPr lang="en-GB" sz="1800" dirty="0">
                <a:solidFill>
                  <a:schemeClr val="bg1"/>
                </a:solidFill>
                <a:latin typeface="Lato" panose="020F0502020204030203" pitchFamily="34" charset="77"/>
              </a:rPr>
              <a:t>Recognise the career opportunities that are available in these sectors</a:t>
            </a:r>
          </a:p>
        </p:txBody>
      </p:sp>
      <p:sp>
        <p:nvSpPr>
          <p:cNvPr id="16" name="Oval 15">
            <a:extLst>
              <a:ext uri="{FF2B5EF4-FFF2-40B4-BE49-F238E27FC236}">
                <a16:creationId xmlns:a16="http://schemas.microsoft.com/office/drawing/2014/main" id="{4E7E700B-EAC5-8D27-9714-831AA8C4C8A7}"/>
              </a:ext>
            </a:extLst>
          </p:cNvPr>
          <p:cNvSpPr/>
          <p:nvPr/>
        </p:nvSpPr>
        <p:spPr>
          <a:xfrm>
            <a:off x="6234290" y="2202709"/>
            <a:ext cx="2519083" cy="2519083"/>
          </a:xfrm>
          <a:prstGeom prst="ellipse">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180469F-96DE-57A8-534C-2EC5761AEFC7}"/>
              </a:ext>
            </a:extLst>
          </p:cNvPr>
          <p:cNvSpPr txBox="1"/>
          <p:nvPr/>
        </p:nvSpPr>
        <p:spPr>
          <a:xfrm>
            <a:off x="6334572" y="2613592"/>
            <a:ext cx="2356225" cy="1477328"/>
          </a:xfrm>
          <a:prstGeom prst="rect">
            <a:avLst/>
          </a:prstGeom>
          <a:noFill/>
        </p:spPr>
        <p:txBody>
          <a:bodyPr wrap="square" rtlCol="0">
            <a:spAutoFit/>
          </a:bodyPr>
          <a:lstStyle/>
          <a:p>
            <a:pPr algn="ctr"/>
            <a:r>
              <a:rPr lang="en-GB" sz="1800" dirty="0">
                <a:solidFill>
                  <a:schemeClr val="bg1"/>
                </a:solidFill>
                <a:latin typeface="Lato" panose="020F0502020204030203" pitchFamily="34" charset="77"/>
              </a:rPr>
              <a:t>Reflect on the current qualifications you are studying and how they can support your future pathway</a:t>
            </a:r>
          </a:p>
        </p:txBody>
      </p:sp>
      <p:sp>
        <p:nvSpPr>
          <p:cNvPr id="3" name="Oval 2">
            <a:extLst>
              <a:ext uri="{FF2B5EF4-FFF2-40B4-BE49-F238E27FC236}">
                <a16:creationId xmlns:a16="http://schemas.microsoft.com/office/drawing/2014/main" id="{36DD44A1-5022-4FAC-CD41-736E8A55C71C}"/>
              </a:ext>
            </a:extLst>
          </p:cNvPr>
          <p:cNvSpPr/>
          <p:nvPr/>
        </p:nvSpPr>
        <p:spPr>
          <a:xfrm>
            <a:off x="9162773" y="2202709"/>
            <a:ext cx="2519083" cy="2519083"/>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E83CD57-63C0-E15C-A761-A2109B7F0524}"/>
              </a:ext>
            </a:extLst>
          </p:cNvPr>
          <p:cNvSpPr txBox="1"/>
          <p:nvPr/>
        </p:nvSpPr>
        <p:spPr>
          <a:xfrm>
            <a:off x="9281750" y="2890591"/>
            <a:ext cx="2229225" cy="923330"/>
          </a:xfrm>
          <a:prstGeom prst="rect">
            <a:avLst/>
          </a:prstGeom>
          <a:noFill/>
        </p:spPr>
        <p:txBody>
          <a:bodyPr wrap="square" rtlCol="0">
            <a:spAutoFit/>
          </a:bodyPr>
          <a:lstStyle/>
          <a:p>
            <a:pPr algn="ctr"/>
            <a:r>
              <a:rPr lang="en-GB" sz="1800" dirty="0">
                <a:solidFill>
                  <a:schemeClr val="bg1"/>
                </a:solidFill>
                <a:latin typeface="Lato" panose="020F0502020204030203" pitchFamily="34" charset="77"/>
              </a:rPr>
              <a:t>Understand the post 16 options that are available to you</a:t>
            </a:r>
          </a:p>
        </p:txBody>
      </p:sp>
    </p:spTree>
    <p:extLst>
      <p:ext uri="{BB962C8B-B14F-4D97-AF65-F5344CB8AC3E}">
        <p14:creationId xmlns:p14="http://schemas.microsoft.com/office/powerpoint/2010/main" val="40619590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dark, watching, lit&#10;&#10;Description automatically generated">
            <a:extLst>
              <a:ext uri="{FF2B5EF4-FFF2-40B4-BE49-F238E27FC236}">
                <a16:creationId xmlns:a16="http://schemas.microsoft.com/office/drawing/2014/main" id="{25347A44-1D1C-0A04-EE52-30469EFC8124}"/>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15" name="Picture 14">
            <a:extLst>
              <a:ext uri="{FF2B5EF4-FFF2-40B4-BE49-F238E27FC236}">
                <a16:creationId xmlns:a16="http://schemas.microsoft.com/office/drawing/2014/main" id="{604F5FC7-1692-236B-33D7-EB8844CDE4D3}"/>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16" name="Rectangle 15">
            <a:extLst>
              <a:ext uri="{FF2B5EF4-FFF2-40B4-BE49-F238E27FC236}">
                <a16:creationId xmlns:a16="http://schemas.microsoft.com/office/drawing/2014/main" id="{D9C6DF1D-CA26-613C-7B3A-14F411FBDA7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10;&#10;Description automatically generated">
            <a:extLst>
              <a:ext uri="{FF2B5EF4-FFF2-40B4-BE49-F238E27FC236}">
                <a16:creationId xmlns:a16="http://schemas.microsoft.com/office/drawing/2014/main" id="{E95B8BFB-7340-C47D-9F6C-AEADF0E307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8" name="Straight Connector 17">
            <a:extLst>
              <a:ext uri="{FF2B5EF4-FFF2-40B4-BE49-F238E27FC236}">
                <a16:creationId xmlns:a16="http://schemas.microsoft.com/office/drawing/2014/main" id="{4E76D0C8-CA4A-C1F6-E774-E4F08D8ABAF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764D58BE-5F49-E3B4-6101-2E0564CA873D}"/>
              </a:ext>
            </a:extLst>
          </p:cNvPr>
          <p:cNvSpPr/>
          <p:nvPr/>
        </p:nvSpPr>
        <p:spPr>
          <a:xfrm>
            <a:off x="-1" y="508387"/>
            <a:ext cx="2393577"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B1AABD4-3A96-AE57-FC3A-AD8468E27BDB}"/>
              </a:ext>
            </a:extLst>
          </p:cNvPr>
          <p:cNvSpPr txBox="1">
            <a:spLocks/>
          </p:cNvSpPr>
          <p:nvPr/>
        </p:nvSpPr>
        <p:spPr>
          <a:xfrm>
            <a:off x="291353" y="365125"/>
            <a:ext cx="26311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Recap</a:t>
            </a:r>
          </a:p>
        </p:txBody>
      </p:sp>
      <p:sp>
        <p:nvSpPr>
          <p:cNvPr id="6" name="Content Placeholder 5">
            <a:extLst>
              <a:ext uri="{FF2B5EF4-FFF2-40B4-BE49-F238E27FC236}">
                <a16:creationId xmlns:a16="http://schemas.microsoft.com/office/drawing/2014/main" id="{C6C1AB90-C429-490B-BD96-832BD2CBD459}"/>
              </a:ext>
            </a:extLst>
          </p:cNvPr>
          <p:cNvSpPr>
            <a:spLocks noGrp="1"/>
          </p:cNvSpPr>
          <p:nvPr>
            <p:ph idx="1"/>
          </p:nvPr>
        </p:nvSpPr>
        <p:spPr>
          <a:xfrm>
            <a:off x="300102" y="1679120"/>
            <a:ext cx="10515600" cy="581952"/>
          </a:xfrm>
        </p:spPr>
        <p:txBody>
          <a:bodyPr/>
          <a:lstStyle/>
          <a:p>
            <a:pPr marL="0" indent="0">
              <a:buNone/>
            </a:pPr>
            <a:r>
              <a:rPr lang="en-GB" dirty="0">
                <a:latin typeface="Lato" panose="020F0502020204030203" pitchFamily="34" charset="0"/>
                <a:ea typeface="Lato" panose="020F0502020204030203" pitchFamily="34" charset="0"/>
                <a:cs typeface="Lato" panose="020F0502020204030203" pitchFamily="34" charset="0"/>
              </a:rPr>
              <a:t>You should now be able to describe the following:</a:t>
            </a:r>
          </a:p>
        </p:txBody>
      </p:sp>
      <p:sp>
        <p:nvSpPr>
          <p:cNvPr id="8" name="Oval 7">
            <a:extLst>
              <a:ext uri="{FF2B5EF4-FFF2-40B4-BE49-F238E27FC236}">
                <a16:creationId xmlns:a16="http://schemas.microsoft.com/office/drawing/2014/main" id="{495666FA-A19F-4369-8116-A29F617F1A0A}"/>
              </a:ext>
            </a:extLst>
          </p:cNvPr>
          <p:cNvSpPr/>
          <p:nvPr/>
        </p:nvSpPr>
        <p:spPr>
          <a:xfrm>
            <a:off x="2260597" y="2828673"/>
            <a:ext cx="2178423" cy="2178423"/>
          </a:xfrm>
          <a:prstGeom prst="ellipse">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7C0EA-171A-1C41-D08E-5A905E3D6578}"/>
              </a:ext>
            </a:extLst>
          </p:cNvPr>
          <p:cNvSpPr txBox="1"/>
          <p:nvPr/>
        </p:nvSpPr>
        <p:spPr>
          <a:xfrm>
            <a:off x="2330821" y="3326684"/>
            <a:ext cx="2017059" cy="1200329"/>
          </a:xfrm>
          <a:prstGeom prst="rect">
            <a:avLst/>
          </a:prstGeom>
          <a:noFill/>
        </p:spPr>
        <p:txBody>
          <a:bodyPr wrap="square" rtlCol="0">
            <a:spAutoFit/>
          </a:bodyPr>
          <a:lstStyle/>
          <a:p>
            <a:pPr algn="ct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The six main sectors providing employment in Dorset</a:t>
            </a:r>
          </a:p>
        </p:txBody>
      </p:sp>
      <p:sp>
        <p:nvSpPr>
          <p:cNvPr id="10" name="Oval 9">
            <a:extLst>
              <a:ext uri="{FF2B5EF4-FFF2-40B4-BE49-F238E27FC236}">
                <a16:creationId xmlns:a16="http://schemas.microsoft.com/office/drawing/2014/main" id="{00DB1DF2-6283-2B6C-D440-472DEEB180F6}"/>
              </a:ext>
            </a:extLst>
          </p:cNvPr>
          <p:cNvSpPr/>
          <p:nvPr/>
        </p:nvSpPr>
        <p:spPr>
          <a:xfrm>
            <a:off x="4751295" y="2667308"/>
            <a:ext cx="2519083" cy="2519083"/>
          </a:xfrm>
          <a:prstGeom prst="ellipse">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1" name="TextBox 10">
            <a:extLst>
              <a:ext uri="{FF2B5EF4-FFF2-40B4-BE49-F238E27FC236}">
                <a16:creationId xmlns:a16="http://schemas.microsoft.com/office/drawing/2014/main" id="{A7EC430E-3B4E-EFCA-CCC3-5170C38658C1}"/>
              </a:ext>
            </a:extLst>
          </p:cNvPr>
          <p:cNvSpPr txBox="1"/>
          <p:nvPr/>
        </p:nvSpPr>
        <p:spPr>
          <a:xfrm>
            <a:off x="4906681" y="3274106"/>
            <a:ext cx="2229225" cy="1252907"/>
          </a:xfrm>
          <a:prstGeom prst="rect">
            <a:avLst/>
          </a:prstGeom>
          <a:noFill/>
        </p:spPr>
        <p:txBody>
          <a:bodyPr wrap="square" rtlCol="0">
            <a:spAutoFit/>
          </a:bodyPr>
          <a:lstStyle/>
          <a:p>
            <a:pPr lvl="0" algn="ctr">
              <a:lnSpc>
                <a:spcPct val="107000"/>
              </a:lnSpc>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Recognise the career opportunities available in these sectors</a:t>
            </a:r>
          </a:p>
        </p:txBody>
      </p:sp>
      <p:sp>
        <p:nvSpPr>
          <p:cNvPr id="12" name="Oval 11">
            <a:extLst>
              <a:ext uri="{FF2B5EF4-FFF2-40B4-BE49-F238E27FC236}">
                <a16:creationId xmlns:a16="http://schemas.microsoft.com/office/drawing/2014/main" id="{06E9A566-4C6B-6A37-06B3-3FED3B4D986A}"/>
              </a:ext>
            </a:extLst>
          </p:cNvPr>
          <p:cNvSpPr/>
          <p:nvPr/>
        </p:nvSpPr>
        <p:spPr>
          <a:xfrm>
            <a:off x="7611036" y="2429540"/>
            <a:ext cx="2931354" cy="2931354"/>
          </a:xfrm>
          <a:prstGeom prst="ellipse">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9FB4030-94EB-74C6-4559-298507B442CB}"/>
              </a:ext>
            </a:extLst>
          </p:cNvPr>
          <p:cNvSpPr txBox="1"/>
          <p:nvPr/>
        </p:nvSpPr>
        <p:spPr>
          <a:xfrm>
            <a:off x="7888874" y="2879516"/>
            <a:ext cx="2400450" cy="2141933"/>
          </a:xfrm>
          <a:prstGeom prst="rect">
            <a:avLst/>
          </a:prstGeom>
          <a:noFill/>
        </p:spPr>
        <p:txBody>
          <a:bodyPr wrap="square" rtlCol="0">
            <a:spAutoFit/>
          </a:bodyPr>
          <a:lstStyle/>
          <a:p>
            <a:pPr lvl="0" algn="ctr">
              <a:lnSpc>
                <a:spcPct val="107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Reflect on your current qualifications, how they can support their future pathway and understand the post 16 options available</a:t>
            </a:r>
          </a:p>
        </p:txBody>
      </p:sp>
    </p:spTree>
    <p:extLst>
      <p:ext uri="{BB962C8B-B14F-4D97-AF65-F5344CB8AC3E}">
        <p14:creationId xmlns:p14="http://schemas.microsoft.com/office/powerpoint/2010/main" val="13028137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text, dark, watching, lit&#10;&#10;Description automatically generated">
            <a:extLst>
              <a:ext uri="{FF2B5EF4-FFF2-40B4-BE49-F238E27FC236}">
                <a16:creationId xmlns:a16="http://schemas.microsoft.com/office/drawing/2014/main" id="{8CBCF3BD-E265-53E7-314E-AA7E7B90AD95}"/>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28" name="Picture 27">
            <a:extLst>
              <a:ext uri="{FF2B5EF4-FFF2-40B4-BE49-F238E27FC236}">
                <a16:creationId xmlns:a16="http://schemas.microsoft.com/office/drawing/2014/main" id="{E03322E3-9DC2-7A2F-358D-9741797C369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40" y="-40640"/>
            <a:ext cx="12065000" cy="6858000"/>
          </a:xfrm>
          <a:prstGeom prst="rect">
            <a:avLst/>
          </a:prstGeom>
        </p:spPr>
      </p:pic>
      <p:sp>
        <p:nvSpPr>
          <p:cNvPr id="20" name="Rectangle 19">
            <a:extLst>
              <a:ext uri="{FF2B5EF4-FFF2-40B4-BE49-F238E27FC236}">
                <a16:creationId xmlns:a16="http://schemas.microsoft.com/office/drawing/2014/main" id="{12422D51-03FF-1370-F30B-915658257656}"/>
              </a:ext>
            </a:extLst>
          </p:cNvPr>
          <p:cNvSpPr/>
          <p:nvPr/>
        </p:nvSpPr>
        <p:spPr>
          <a:xfrm>
            <a:off x="-1" y="508387"/>
            <a:ext cx="92354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5D2FDC-2910-4F0C-862F-22A77630537E}"/>
              </a:ext>
            </a:extLst>
          </p:cNvPr>
          <p:cNvSpPr>
            <a:spLocks noGrp="1"/>
          </p:cNvSpPr>
          <p:nvPr>
            <p:ph type="title"/>
          </p:nvPr>
        </p:nvSpPr>
        <p:spPr>
          <a:xfrm>
            <a:off x="291353" y="365125"/>
            <a:ext cx="9354449" cy="1325563"/>
          </a:xfrm>
        </p:spPr>
        <p:txBody>
          <a:bodyPr>
            <a:normAutofit/>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Today is the First Day of my Future</a:t>
            </a:r>
          </a:p>
        </p:txBody>
      </p:sp>
      <p:pic>
        <p:nvPicPr>
          <p:cNvPr id="4" name="Picture 3">
            <a:extLst>
              <a:ext uri="{FF2B5EF4-FFF2-40B4-BE49-F238E27FC236}">
                <a16:creationId xmlns:a16="http://schemas.microsoft.com/office/drawing/2014/main" id="{A6C901FB-B15A-787B-0661-74D9F38E0DB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5" name="Rectangle 4">
            <a:extLst>
              <a:ext uri="{FF2B5EF4-FFF2-40B4-BE49-F238E27FC236}">
                <a16:creationId xmlns:a16="http://schemas.microsoft.com/office/drawing/2014/main" id="{E944BC25-1FB0-0D75-F881-FC52319EFE4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88FB0BB0-054A-BA99-C0F1-CC460684BC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46C5EB1D-CBBE-F07E-1F1A-A78904BF543F}"/>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69A429BF-C809-6351-2E79-2D19274D65CF}"/>
              </a:ext>
            </a:extLst>
          </p:cNvPr>
          <p:cNvSpPr txBox="1"/>
          <p:nvPr/>
        </p:nvSpPr>
        <p:spPr>
          <a:xfrm>
            <a:off x="441819" y="2115371"/>
            <a:ext cx="2251019" cy="87716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1. Pick one sector you think you would like to work in</a:t>
            </a:r>
          </a:p>
        </p:txBody>
      </p:sp>
      <p:sp>
        <p:nvSpPr>
          <p:cNvPr id="18" name="TextBox 17">
            <a:extLst>
              <a:ext uri="{FF2B5EF4-FFF2-40B4-BE49-F238E27FC236}">
                <a16:creationId xmlns:a16="http://schemas.microsoft.com/office/drawing/2014/main" id="{12A2351F-1047-C22D-C7D2-002A6D31C2DC}"/>
              </a:ext>
            </a:extLst>
          </p:cNvPr>
          <p:cNvSpPr txBox="1"/>
          <p:nvPr/>
        </p:nvSpPr>
        <p:spPr>
          <a:xfrm>
            <a:off x="223015" y="5735224"/>
            <a:ext cx="8042219" cy="646331"/>
          </a:xfrm>
          <a:prstGeom prst="rect">
            <a:avLst/>
          </a:prstGeom>
          <a:noFill/>
        </p:spPr>
        <p:txBody>
          <a:bodyPr wrap="square" rtlCol="0">
            <a:spAutoFit/>
          </a:bodyPr>
          <a:lstStyle/>
          <a:p>
            <a:pPr marL="0" indent="0">
              <a:buNone/>
            </a:pPr>
            <a:r>
              <a:rPr lang="en-GB" sz="1200" dirty="0">
                <a:latin typeface="Lato" panose="020F0502020204030203" pitchFamily="34" charset="77"/>
              </a:rPr>
              <a:t>* Many young people are uncertain about the sector they might want to work in. However, there are many similarities with the qualifications and qualities that different employers are looking for. This activity is designed to help you think about what you are doing now and how it will help you in the future, so you can adapt the activity to a range of roles.</a:t>
            </a:r>
          </a:p>
        </p:txBody>
      </p:sp>
      <p:sp>
        <p:nvSpPr>
          <p:cNvPr id="19" name="TextBox 18">
            <a:extLst>
              <a:ext uri="{FF2B5EF4-FFF2-40B4-BE49-F238E27FC236}">
                <a16:creationId xmlns:a16="http://schemas.microsoft.com/office/drawing/2014/main" id="{A742B5E7-9FF5-43FF-B901-6252AC488D29}"/>
              </a:ext>
            </a:extLst>
          </p:cNvPr>
          <p:cNvSpPr txBox="1"/>
          <p:nvPr/>
        </p:nvSpPr>
        <p:spPr>
          <a:xfrm>
            <a:off x="3347579" y="2115371"/>
            <a:ext cx="2251019" cy="87716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2. Pick one employer you would like to work for</a:t>
            </a:r>
          </a:p>
        </p:txBody>
      </p:sp>
      <p:sp>
        <p:nvSpPr>
          <p:cNvPr id="23" name="TextBox 22">
            <a:extLst>
              <a:ext uri="{FF2B5EF4-FFF2-40B4-BE49-F238E27FC236}">
                <a16:creationId xmlns:a16="http://schemas.microsoft.com/office/drawing/2014/main" id="{FB1F38A5-DD4B-7F69-37D5-8275FE87C4DB}"/>
              </a:ext>
            </a:extLst>
          </p:cNvPr>
          <p:cNvSpPr txBox="1"/>
          <p:nvPr/>
        </p:nvSpPr>
        <p:spPr>
          <a:xfrm>
            <a:off x="6306823" y="2006263"/>
            <a:ext cx="3916821" cy="113877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3. List a </a:t>
            </a:r>
            <a:r>
              <a:rPr lang="en-GB" sz="1700" b="1" u="sng" dirty="0">
                <a:solidFill>
                  <a:schemeClr val="bg1"/>
                </a:solidFill>
                <a:latin typeface="Lato" panose="020F0502020204030203" pitchFamily="34" charset="77"/>
              </a:rPr>
              <a:t>minimum</a:t>
            </a:r>
            <a:r>
              <a:rPr lang="en-GB" sz="1700" dirty="0">
                <a:solidFill>
                  <a:schemeClr val="bg1"/>
                </a:solidFill>
                <a:latin typeface="Lato" panose="020F0502020204030203" pitchFamily="34" charset="77"/>
              </a:rPr>
              <a:t> of 3 qualifications you are undertaking, write your predicted grades and why you think they are relevant for this employer</a:t>
            </a:r>
          </a:p>
        </p:txBody>
      </p:sp>
      <p:sp>
        <p:nvSpPr>
          <p:cNvPr id="24" name="TextBox 23">
            <a:extLst>
              <a:ext uri="{FF2B5EF4-FFF2-40B4-BE49-F238E27FC236}">
                <a16:creationId xmlns:a16="http://schemas.microsoft.com/office/drawing/2014/main" id="{CA39B300-A194-E9BA-4BD4-D79B92D5D23B}"/>
              </a:ext>
            </a:extLst>
          </p:cNvPr>
          <p:cNvSpPr txBox="1"/>
          <p:nvPr/>
        </p:nvSpPr>
        <p:spPr>
          <a:xfrm>
            <a:off x="7203448" y="3671100"/>
            <a:ext cx="4455292" cy="166199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4. Will the current qualifications you are studying allow you to get a job immediately after you complete them, or will you require further training? If further training is required, what do you think it is and how </a:t>
            </a:r>
          </a:p>
          <a:p>
            <a:pPr algn="ctr"/>
            <a:r>
              <a:rPr lang="en-GB" sz="1700" dirty="0">
                <a:solidFill>
                  <a:schemeClr val="bg1"/>
                </a:solidFill>
                <a:latin typeface="Lato" panose="020F0502020204030203" pitchFamily="34" charset="77"/>
              </a:rPr>
              <a:t>long would it take?</a:t>
            </a:r>
          </a:p>
        </p:txBody>
      </p:sp>
      <p:sp>
        <p:nvSpPr>
          <p:cNvPr id="25" name="TextBox 24">
            <a:extLst>
              <a:ext uri="{FF2B5EF4-FFF2-40B4-BE49-F238E27FC236}">
                <a16:creationId xmlns:a16="http://schemas.microsoft.com/office/drawing/2014/main" id="{18B01956-3195-2DC7-7FD0-2A5353CBE047}"/>
              </a:ext>
            </a:extLst>
          </p:cNvPr>
          <p:cNvSpPr txBox="1"/>
          <p:nvPr/>
        </p:nvSpPr>
        <p:spPr>
          <a:xfrm>
            <a:off x="3606297" y="3893729"/>
            <a:ext cx="3050603" cy="113877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5. Write a </a:t>
            </a:r>
            <a:r>
              <a:rPr lang="en-GB" sz="1700" b="1" u="sng" dirty="0">
                <a:solidFill>
                  <a:schemeClr val="bg1"/>
                </a:solidFill>
                <a:latin typeface="Lato" panose="020F0502020204030203" pitchFamily="34" charset="77"/>
              </a:rPr>
              <a:t>minimum</a:t>
            </a:r>
            <a:r>
              <a:rPr lang="en-GB" sz="1700" dirty="0">
                <a:solidFill>
                  <a:schemeClr val="bg1"/>
                </a:solidFill>
                <a:latin typeface="Lato" panose="020F0502020204030203" pitchFamily="34" charset="77"/>
              </a:rPr>
              <a:t> of 5 employability qualities that you have and how you can demonstrate these skills</a:t>
            </a:r>
          </a:p>
        </p:txBody>
      </p:sp>
      <p:sp>
        <p:nvSpPr>
          <p:cNvPr id="26" name="TextBox 25">
            <a:extLst>
              <a:ext uri="{FF2B5EF4-FFF2-40B4-BE49-F238E27FC236}">
                <a16:creationId xmlns:a16="http://schemas.microsoft.com/office/drawing/2014/main" id="{FBFC2768-E0AB-714A-DDD8-49E9F5914C08}"/>
              </a:ext>
            </a:extLst>
          </p:cNvPr>
          <p:cNvSpPr txBox="1"/>
          <p:nvPr/>
        </p:nvSpPr>
        <p:spPr>
          <a:xfrm>
            <a:off x="375417" y="3893729"/>
            <a:ext cx="2875783" cy="1138773"/>
          </a:xfrm>
          <a:prstGeom prst="rect">
            <a:avLst/>
          </a:prstGeom>
          <a:noFill/>
        </p:spPr>
        <p:txBody>
          <a:bodyPr wrap="square" rtlCol="0">
            <a:spAutoFit/>
          </a:bodyPr>
          <a:lstStyle/>
          <a:p>
            <a:pPr algn="ctr"/>
            <a:r>
              <a:rPr lang="en-GB" sz="1700" dirty="0">
                <a:solidFill>
                  <a:schemeClr val="bg1"/>
                </a:solidFill>
                <a:latin typeface="Lato" panose="020F0502020204030203" pitchFamily="34" charset="77"/>
              </a:rPr>
              <a:t>6. Which post 16 option would be most appropriate for you in pursuing a career in that sector</a:t>
            </a:r>
          </a:p>
        </p:txBody>
      </p:sp>
    </p:spTree>
    <p:extLst>
      <p:ext uri="{BB962C8B-B14F-4D97-AF65-F5344CB8AC3E}">
        <p14:creationId xmlns:p14="http://schemas.microsoft.com/office/powerpoint/2010/main" val="23989620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7" name="Group 46">
            <a:extLst>
              <a:ext uri="{FF2B5EF4-FFF2-40B4-BE49-F238E27FC236}">
                <a16:creationId xmlns:a16="http://schemas.microsoft.com/office/drawing/2014/main" id="{9165CEB0-D89C-6C80-9E5C-871EB31BA81B}"/>
              </a:ext>
            </a:extLst>
          </p:cNvPr>
          <p:cNvGrpSpPr/>
          <p:nvPr/>
        </p:nvGrpSpPr>
        <p:grpSpPr>
          <a:xfrm>
            <a:off x="618355" y="1715218"/>
            <a:ext cx="2392063" cy="2016970"/>
            <a:chOff x="618355" y="1715218"/>
            <a:chExt cx="2392063" cy="2016970"/>
          </a:xfrm>
        </p:grpSpPr>
        <p:sp>
          <p:nvSpPr>
            <p:cNvPr id="31" name="Rectangle 30">
              <a:extLst>
                <a:ext uri="{FF2B5EF4-FFF2-40B4-BE49-F238E27FC236}">
                  <a16:creationId xmlns:a16="http://schemas.microsoft.com/office/drawing/2014/main" id="{10EC001B-700D-52E1-DB11-08238E29B8CB}"/>
                </a:ext>
              </a:extLst>
            </p:cNvPr>
            <p:cNvSpPr/>
            <p:nvPr/>
          </p:nvSpPr>
          <p:spPr>
            <a:xfrm>
              <a:off x="618355"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9" name="TextBox 38">
              <a:extLst>
                <a:ext uri="{FF2B5EF4-FFF2-40B4-BE49-F238E27FC236}">
                  <a16:creationId xmlns:a16="http://schemas.microsoft.com/office/drawing/2014/main" id="{2936E38D-22AF-DC74-4CEE-6B68CE9A83EA}"/>
                </a:ext>
              </a:extLst>
            </p:cNvPr>
            <p:cNvSpPr txBox="1"/>
            <p:nvPr/>
          </p:nvSpPr>
          <p:spPr>
            <a:xfrm>
              <a:off x="805856" y="2262037"/>
              <a:ext cx="2017059" cy="923330"/>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Labour Market Information</a:t>
              </a:r>
            </a:p>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(LMI)</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How many can you remember?</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69960485"/>
      </p:ext>
    </p:extLst>
  </p:cSld>
  <p:clrMapOvr>
    <a:masterClrMapping/>
  </p:clrMapOvr>
  <p:transition advClick="0">
    <p:sndAc>
      <p:end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7971013"/>
      </p:ext>
    </p:extLst>
  </p:cSld>
  <p:clrMapOvr>
    <a:masterClrMapping/>
  </p:clrMapOvr>
  <p:transition advClick="0">
    <p:sndAc>
      <p:end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18782984"/>
      </p:ext>
    </p:extLst>
  </p:cSld>
  <p:clrMapOvr>
    <a:masterClrMapping/>
  </p:clrMapOvr>
  <p:transition advClick="0">
    <p:sndAc>
      <p:end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8503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81138954"/>
      </p:ext>
    </p:extLst>
  </p:cSld>
  <p:clrMapOvr>
    <a:masterClrMapping/>
  </p:clrMapOvr>
  <p:transition advClick="0">
    <p:sndAc>
      <p:end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201352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03825826"/>
      </p:ext>
    </p:extLst>
  </p:cSld>
  <p:clrMapOvr>
    <a:masterClrMapping/>
  </p:clrMapOvr>
  <p:transition advClick="0">
    <p:sndAc>
      <p:end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57001"/>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22623964"/>
      </p:ext>
    </p:extLst>
  </p:cSld>
  <p:clrMapOvr>
    <a:masterClrMapping/>
  </p:clrMapOvr>
  <p:transition advClick="0">
    <p:sndAc>
      <p:end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26754211"/>
      </p:ext>
    </p:extLst>
  </p:cSld>
  <p:clrMapOvr>
    <a:masterClrMapping/>
  </p:clrMapOvr>
  <p:transition advClick="0">
    <p:sndAc>
      <p:end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5647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2521777"/>
      </p:ext>
    </p:extLst>
  </p:cSld>
  <p:clrMapOvr>
    <a:masterClrMapping/>
  </p:clrMapOvr>
  <p:transition advClick="0">
    <p:sndAc>
      <p:end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7" name="Group 46">
            <a:extLst>
              <a:ext uri="{FF2B5EF4-FFF2-40B4-BE49-F238E27FC236}">
                <a16:creationId xmlns:a16="http://schemas.microsoft.com/office/drawing/2014/main" id="{9165CEB0-D89C-6C80-9E5C-871EB31BA81B}"/>
              </a:ext>
            </a:extLst>
          </p:cNvPr>
          <p:cNvGrpSpPr/>
          <p:nvPr/>
        </p:nvGrpSpPr>
        <p:grpSpPr>
          <a:xfrm>
            <a:off x="618355" y="1715218"/>
            <a:ext cx="2392063" cy="2016970"/>
            <a:chOff x="618355" y="1715218"/>
            <a:chExt cx="2392063" cy="2016970"/>
          </a:xfrm>
        </p:grpSpPr>
        <p:sp>
          <p:nvSpPr>
            <p:cNvPr id="31" name="Rectangle 30">
              <a:extLst>
                <a:ext uri="{FF2B5EF4-FFF2-40B4-BE49-F238E27FC236}">
                  <a16:creationId xmlns:a16="http://schemas.microsoft.com/office/drawing/2014/main" id="{10EC001B-700D-52E1-DB11-08238E29B8CB}"/>
                </a:ext>
              </a:extLst>
            </p:cNvPr>
            <p:cNvSpPr/>
            <p:nvPr/>
          </p:nvSpPr>
          <p:spPr>
            <a:xfrm>
              <a:off x="618355"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9" name="TextBox 38">
              <a:extLst>
                <a:ext uri="{FF2B5EF4-FFF2-40B4-BE49-F238E27FC236}">
                  <a16:creationId xmlns:a16="http://schemas.microsoft.com/office/drawing/2014/main" id="{2936E38D-22AF-DC74-4CEE-6B68CE9A83EA}"/>
                </a:ext>
              </a:extLst>
            </p:cNvPr>
            <p:cNvSpPr txBox="1"/>
            <p:nvPr/>
          </p:nvSpPr>
          <p:spPr>
            <a:xfrm>
              <a:off x="805856" y="2262037"/>
              <a:ext cx="2017059" cy="923330"/>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Labour Market Information</a:t>
              </a:r>
            </a:p>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(LMI)</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cSld>
  <p:clrMapOvr>
    <a:masterClrMapping/>
  </p:clrMapOvr>
  <p:transition advClick="0">
    <p:sndAc>
      <p:end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78089"/>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54227"/>
            <a:ext cx="2392063" cy="2016970"/>
            <a:chOff x="9048772" y="3954227"/>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54227"/>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355749"/>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 training or voluntary work</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60918248"/>
      </p:ext>
    </p:extLst>
  </p:cSld>
  <p:clrMapOvr>
    <a:masterClrMapping/>
  </p:clrMapOvr>
  <p:transition advClick="0">
    <p:sndAc>
      <p:end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dark, watching, lit&#10;&#10;Description automatically generated">
            <a:extLst>
              <a:ext uri="{FF2B5EF4-FFF2-40B4-BE49-F238E27FC236}">
                <a16:creationId xmlns:a16="http://schemas.microsoft.com/office/drawing/2014/main" id="{739EF3B8-13B6-58F9-DBBF-5BB0EBA8C66E}"/>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20" name="Rectangle 19">
            <a:extLst>
              <a:ext uri="{FF2B5EF4-FFF2-40B4-BE49-F238E27FC236}">
                <a16:creationId xmlns:a16="http://schemas.microsoft.com/office/drawing/2014/main" id="{12422D51-03FF-1370-F30B-915658257656}"/>
              </a:ext>
            </a:extLst>
          </p:cNvPr>
          <p:cNvSpPr/>
          <p:nvPr/>
        </p:nvSpPr>
        <p:spPr>
          <a:xfrm>
            <a:off x="-1" y="508387"/>
            <a:ext cx="609600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5D2FDC-2910-4F0C-862F-22A77630537E}"/>
              </a:ext>
            </a:extLst>
          </p:cNvPr>
          <p:cNvSpPr>
            <a:spLocks noGrp="1"/>
          </p:cNvSpPr>
          <p:nvPr>
            <p:ph type="title"/>
          </p:nvPr>
        </p:nvSpPr>
        <p:spPr>
          <a:xfrm>
            <a:off x="291353" y="365125"/>
            <a:ext cx="2594087"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Re-Cap</a:t>
            </a:r>
          </a:p>
        </p:txBody>
      </p:sp>
      <p:pic>
        <p:nvPicPr>
          <p:cNvPr id="4" name="Picture 3">
            <a:extLst>
              <a:ext uri="{FF2B5EF4-FFF2-40B4-BE49-F238E27FC236}">
                <a16:creationId xmlns:a16="http://schemas.microsoft.com/office/drawing/2014/main" id="{A6C901FB-B15A-787B-0661-74D9F38E0DB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5" name="Rectangle 4">
            <a:extLst>
              <a:ext uri="{FF2B5EF4-FFF2-40B4-BE49-F238E27FC236}">
                <a16:creationId xmlns:a16="http://schemas.microsoft.com/office/drawing/2014/main" id="{E944BC25-1FB0-0D75-F881-FC52319EFE4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88FB0BB0-054A-BA99-C0F1-CC460684B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46C5EB1D-CBBE-F07E-1F1A-A78904BF543F}"/>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2" name="Oval 11">
            <a:extLst>
              <a:ext uri="{FF2B5EF4-FFF2-40B4-BE49-F238E27FC236}">
                <a16:creationId xmlns:a16="http://schemas.microsoft.com/office/drawing/2014/main" id="{535F4EBE-56EE-61CE-2008-0537D3F8D720}"/>
              </a:ext>
            </a:extLst>
          </p:cNvPr>
          <p:cNvSpPr/>
          <p:nvPr/>
        </p:nvSpPr>
        <p:spPr>
          <a:xfrm>
            <a:off x="610412" y="2315082"/>
            <a:ext cx="2044758" cy="2044758"/>
          </a:xfrm>
          <a:prstGeom prst="ellipse">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9A429BF-C809-6351-2E79-2D19274D65CF}"/>
              </a:ext>
            </a:extLst>
          </p:cNvPr>
          <p:cNvSpPr txBox="1"/>
          <p:nvPr/>
        </p:nvSpPr>
        <p:spPr>
          <a:xfrm>
            <a:off x="624261" y="2788519"/>
            <a:ext cx="2017059" cy="1200329"/>
          </a:xfrm>
          <a:prstGeom prst="rect">
            <a:avLst/>
          </a:prstGeom>
          <a:noFill/>
        </p:spPr>
        <p:txBody>
          <a:bodyPr wrap="square" rtlCol="0">
            <a:spAutoFit/>
          </a:bodyPr>
          <a:lstStyle/>
          <a:p>
            <a:pPr algn="ctr"/>
            <a:r>
              <a:rPr lang="en-GB" dirty="0">
                <a:solidFill>
                  <a:schemeClr val="bg1"/>
                </a:solidFill>
                <a:latin typeface="Lato" panose="020F0502020204030203" pitchFamily="34" charset="77"/>
              </a:rPr>
              <a:t>The six main sectors offering employment in Dorset</a:t>
            </a:r>
          </a:p>
        </p:txBody>
      </p:sp>
      <p:sp>
        <p:nvSpPr>
          <p:cNvPr id="14" name="Oval 13">
            <a:extLst>
              <a:ext uri="{FF2B5EF4-FFF2-40B4-BE49-F238E27FC236}">
                <a16:creationId xmlns:a16="http://schemas.microsoft.com/office/drawing/2014/main" id="{82A73C0F-0902-DD4D-552D-618832872934}"/>
              </a:ext>
            </a:extLst>
          </p:cNvPr>
          <p:cNvSpPr/>
          <p:nvPr/>
        </p:nvSpPr>
        <p:spPr>
          <a:xfrm>
            <a:off x="2802188" y="2315082"/>
            <a:ext cx="2044758" cy="2044758"/>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5" name="TextBox 14">
            <a:extLst>
              <a:ext uri="{FF2B5EF4-FFF2-40B4-BE49-F238E27FC236}">
                <a16:creationId xmlns:a16="http://schemas.microsoft.com/office/drawing/2014/main" id="{DE6F8C6B-7C0A-4223-F2C2-BC19035A552F}"/>
              </a:ext>
            </a:extLst>
          </p:cNvPr>
          <p:cNvSpPr txBox="1"/>
          <p:nvPr/>
        </p:nvSpPr>
        <p:spPr>
          <a:xfrm>
            <a:off x="2826100" y="2849951"/>
            <a:ext cx="2007563" cy="923330"/>
          </a:xfrm>
          <a:prstGeom prst="rect">
            <a:avLst/>
          </a:prstGeom>
          <a:noFill/>
        </p:spPr>
        <p:txBody>
          <a:bodyPr wrap="square" rtlCol="0">
            <a:spAutoFit/>
          </a:bodyPr>
          <a:lstStyle/>
          <a:p>
            <a:pPr algn="ctr"/>
            <a:r>
              <a:rPr lang="en-GB" dirty="0">
                <a:solidFill>
                  <a:schemeClr val="bg1"/>
                </a:solidFill>
                <a:latin typeface="Lato" panose="020F0502020204030203" pitchFamily="34" charset="77"/>
              </a:rPr>
              <a:t>The main employers within those sectors</a:t>
            </a:r>
            <a:endParaRPr lang="en-GB" sz="1800" dirty="0">
              <a:solidFill>
                <a:schemeClr val="bg1"/>
              </a:solidFill>
              <a:latin typeface="Lato" panose="020F0502020204030203" pitchFamily="34" charset="77"/>
            </a:endParaRPr>
          </a:p>
        </p:txBody>
      </p:sp>
      <p:sp>
        <p:nvSpPr>
          <p:cNvPr id="16" name="Oval 15">
            <a:extLst>
              <a:ext uri="{FF2B5EF4-FFF2-40B4-BE49-F238E27FC236}">
                <a16:creationId xmlns:a16="http://schemas.microsoft.com/office/drawing/2014/main" id="{4E7E700B-EAC5-8D27-9714-831AA8C4C8A7}"/>
              </a:ext>
            </a:extLst>
          </p:cNvPr>
          <p:cNvSpPr/>
          <p:nvPr/>
        </p:nvSpPr>
        <p:spPr>
          <a:xfrm>
            <a:off x="4993964" y="2315082"/>
            <a:ext cx="2044758" cy="2044758"/>
          </a:xfrm>
          <a:prstGeom prst="ellipse">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180469F-96DE-57A8-534C-2EC5761AEFC7}"/>
              </a:ext>
            </a:extLst>
          </p:cNvPr>
          <p:cNvSpPr txBox="1"/>
          <p:nvPr/>
        </p:nvSpPr>
        <p:spPr>
          <a:xfrm>
            <a:off x="5076944" y="2752091"/>
            <a:ext cx="1933873" cy="1200329"/>
          </a:xfrm>
          <a:prstGeom prst="rect">
            <a:avLst/>
          </a:prstGeom>
          <a:noFill/>
        </p:spPr>
        <p:txBody>
          <a:bodyPr wrap="square" rtlCol="0">
            <a:spAutoFit/>
          </a:bodyPr>
          <a:lstStyle/>
          <a:p>
            <a:pPr algn="ctr"/>
            <a:r>
              <a:rPr lang="en-GB" dirty="0">
                <a:solidFill>
                  <a:schemeClr val="bg1"/>
                </a:solidFill>
                <a:latin typeface="Lato" panose="020F0502020204030203" pitchFamily="34" charset="77"/>
              </a:rPr>
              <a:t>The required education to work in those sectors</a:t>
            </a:r>
            <a:endParaRPr lang="en-GB" sz="1800" dirty="0">
              <a:solidFill>
                <a:schemeClr val="bg1"/>
              </a:solidFill>
              <a:latin typeface="Lato" panose="020F0502020204030203" pitchFamily="34" charset="77"/>
            </a:endParaRPr>
          </a:p>
        </p:txBody>
      </p:sp>
      <p:sp>
        <p:nvSpPr>
          <p:cNvPr id="3" name="Oval 2">
            <a:extLst>
              <a:ext uri="{FF2B5EF4-FFF2-40B4-BE49-F238E27FC236}">
                <a16:creationId xmlns:a16="http://schemas.microsoft.com/office/drawing/2014/main" id="{36DD44A1-5022-4FAC-CD41-736E8A55C71C}"/>
              </a:ext>
            </a:extLst>
          </p:cNvPr>
          <p:cNvSpPr/>
          <p:nvPr/>
        </p:nvSpPr>
        <p:spPr>
          <a:xfrm>
            <a:off x="7194024" y="2256167"/>
            <a:ext cx="2265034" cy="226503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E83CD57-63C0-E15C-A761-A2109B7F0524}"/>
              </a:ext>
            </a:extLst>
          </p:cNvPr>
          <p:cNvSpPr txBox="1"/>
          <p:nvPr/>
        </p:nvSpPr>
        <p:spPr>
          <a:xfrm>
            <a:off x="7313480" y="2690335"/>
            <a:ext cx="2026330" cy="1477328"/>
          </a:xfrm>
          <a:prstGeom prst="rect">
            <a:avLst/>
          </a:prstGeom>
          <a:noFill/>
        </p:spPr>
        <p:txBody>
          <a:bodyPr wrap="square" rtlCol="0">
            <a:spAutoFit/>
          </a:bodyPr>
          <a:lstStyle/>
          <a:p>
            <a:pPr algn="ctr"/>
            <a:r>
              <a:rPr lang="en-GB" dirty="0">
                <a:solidFill>
                  <a:schemeClr val="bg1"/>
                </a:solidFill>
                <a:latin typeface="Lato" panose="020F0502020204030203" pitchFamily="34" charset="77"/>
              </a:rPr>
              <a:t>The employability skills to increase your chances of getting a job in that sector</a:t>
            </a:r>
          </a:p>
        </p:txBody>
      </p:sp>
      <p:sp>
        <p:nvSpPr>
          <p:cNvPr id="9" name="Rectangle 51">
            <a:extLst>
              <a:ext uri="{FF2B5EF4-FFF2-40B4-BE49-F238E27FC236}">
                <a16:creationId xmlns:a16="http://schemas.microsoft.com/office/drawing/2014/main" id="{5215E10A-4B7E-D517-A3A2-7376C4D1FFEB}"/>
              </a:ext>
            </a:extLst>
          </p:cNvPr>
          <p:cNvSpPr txBox="1">
            <a:spLocks noChangeArrowheads="1"/>
          </p:cNvSpPr>
          <p:nvPr/>
        </p:nvSpPr>
        <p:spPr>
          <a:xfrm>
            <a:off x="2655170" y="654423"/>
            <a:ext cx="3595198" cy="742062"/>
          </a:xfrm>
          <a:prstGeom prst="rect">
            <a:avLst/>
          </a:prstGeom>
          <a:noFill/>
          <a:ln w="63500">
            <a:noFill/>
            <a:miter lim="800000"/>
            <a:headEnd/>
            <a:tailEnd/>
          </a:ln>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You should now have a better understanding of:</a:t>
            </a:r>
          </a:p>
        </p:txBody>
      </p:sp>
      <p:cxnSp>
        <p:nvCxnSpPr>
          <p:cNvPr id="10" name="Straight Connector 9">
            <a:extLst>
              <a:ext uri="{FF2B5EF4-FFF2-40B4-BE49-F238E27FC236}">
                <a16:creationId xmlns:a16="http://schemas.microsoft.com/office/drawing/2014/main" id="{005F172C-F6F9-F31D-E7BB-A5F2C3AB611A}"/>
              </a:ext>
            </a:extLst>
          </p:cNvPr>
          <p:cNvCxnSpPr>
            <a:cxnSpLocks/>
          </p:cNvCxnSpPr>
          <p:nvPr/>
        </p:nvCxnSpPr>
        <p:spPr>
          <a:xfrm>
            <a:off x="2493096"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21" name="Oval 20">
            <a:extLst>
              <a:ext uri="{FF2B5EF4-FFF2-40B4-BE49-F238E27FC236}">
                <a16:creationId xmlns:a16="http://schemas.microsoft.com/office/drawing/2014/main" id="{F02A8E5B-D6A9-3106-5EFB-17233A5BF9B1}"/>
              </a:ext>
            </a:extLst>
          </p:cNvPr>
          <p:cNvSpPr/>
          <p:nvPr/>
        </p:nvSpPr>
        <p:spPr>
          <a:xfrm>
            <a:off x="9606604" y="2315082"/>
            <a:ext cx="2044758" cy="2044758"/>
          </a:xfrm>
          <a:prstGeom prst="ellipse">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9CFCC8A-C0A4-72EF-772B-FCDBA3DC1A61}"/>
              </a:ext>
            </a:extLst>
          </p:cNvPr>
          <p:cNvSpPr txBox="1"/>
          <p:nvPr/>
        </p:nvSpPr>
        <p:spPr>
          <a:xfrm>
            <a:off x="9682738" y="2861798"/>
            <a:ext cx="1933873" cy="923330"/>
          </a:xfrm>
          <a:prstGeom prst="rect">
            <a:avLst/>
          </a:prstGeom>
          <a:noFill/>
        </p:spPr>
        <p:txBody>
          <a:bodyPr wrap="square" rtlCol="0">
            <a:spAutoFit/>
          </a:bodyPr>
          <a:lstStyle/>
          <a:p>
            <a:pPr algn="ctr"/>
            <a:r>
              <a:rPr lang="en-GB" dirty="0">
                <a:solidFill>
                  <a:schemeClr val="bg1"/>
                </a:solidFill>
                <a:latin typeface="Lato" panose="020F0502020204030203" pitchFamily="34" charset="77"/>
              </a:rPr>
              <a:t>The main post 16 options that are available to you</a:t>
            </a:r>
            <a:endParaRPr lang="en-GB" sz="1800" dirty="0">
              <a:solidFill>
                <a:schemeClr val="bg1"/>
              </a:solidFill>
              <a:latin typeface="Lato" panose="020F0502020204030203" pitchFamily="34" charset="77"/>
            </a:endParaRPr>
          </a:p>
        </p:txBody>
      </p:sp>
    </p:spTree>
    <p:extLst>
      <p:ext uri="{BB962C8B-B14F-4D97-AF65-F5344CB8AC3E}">
        <p14:creationId xmlns:p14="http://schemas.microsoft.com/office/powerpoint/2010/main" val="4251401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305" y="-539585"/>
            <a:ext cx="9890555" cy="7937170"/>
          </a:xfrm>
          <a:prstGeom prst="rect">
            <a:avLst/>
          </a:prstGeom>
        </p:spPr>
      </p:pic>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6262" y="1458865"/>
            <a:ext cx="6464400" cy="2933842"/>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1924" y="3751730"/>
            <a:ext cx="2644312" cy="673603"/>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1650493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57003403"/>
      </p:ext>
    </p:extLst>
  </p:cSld>
  <p:clrMapOvr>
    <a:masterClrMapping/>
  </p:clrMapOvr>
  <p:transition advClick="0">
    <p:sndAc>
      <p:end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97566114"/>
      </p:ext>
    </p:extLst>
  </p:cSld>
  <p:clrMapOvr>
    <a:masterClrMapping/>
  </p:clrMapOvr>
  <p:transition advClick="0">
    <p:sndAc>
      <p:end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8503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34471412"/>
      </p:ext>
    </p:extLst>
  </p:cSld>
  <p:clrMapOvr>
    <a:masterClrMapping/>
  </p:clrMapOvr>
  <p:transition advClick="0">
    <p:sndAc>
      <p:end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201352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79421898"/>
      </p:ext>
    </p:extLst>
  </p:cSld>
  <p:clrMapOvr>
    <a:masterClrMapping/>
  </p:clrMapOvr>
  <p:transition advClick="0">
    <p:sndAc>
      <p:end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57001"/>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31408654"/>
      </p:ext>
    </p:extLst>
  </p:cSld>
  <p:clrMapOvr>
    <a:masterClrMapping/>
  </p:clrMapOvr>
  <p:transition advClick="0">
    <p:sndAc>
      <p:endSnd/>
    </p:sndAc>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B8E2A9A12B6DC4C801E25BB8610ABBD" ma:contentTypeVersion="4" ma:contentTypeDescription="Create a new document." ma:contentTypeScope="" ma:versionID="a02bb6390091dca79aa05b67e2f9b60e">
  <xsd:schema xmlns:xsd="http://www.w3.org/2001/XMLSchema" xmlns:xs="http://www.w3.org/2001/XMLSchema" xmlns:p="http://schemas.microsoft.com/office/2006/metadata/properties" xmlns:ns2="89e18076-6af6-4a9e-b1b9-0a1631d8c5fd" targetNamespace="http://schemas.microsoft.com/office/2006/metadata/properties" ma:root="true" ma:fieldsID="1ccac7d8a1564710e123ea1a6f45539d" ns2:_="">
    <xsd:import namespace="89e18076-6af6-4a9e-b1b9-0a1631d8c5f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e18076-6af6-4a9e-b1b9-0a1631d8c5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C9D0E7-C481-49A9-A0E1-F7A9BBB5A015}">
  <ds:schemaRefs>
    <ds:schemaRef ds:uri="http://schemas.microsoft.com/sharepoint/v3/contenttype/forms"/>
  </ds:schemaRefs>
</ds:datastoreItem>
</file>

<file path=customXml/itemProps2.xml><?xml version="1.0" encoding="utf-8"?>
<ds:datastoreItem xmlns:ds="http://schemas.openxmlformats.org/officeDocument/2006/customXml" ds:itemID="{6BF689A9-0AE6-469E-801D-4135158EBBAF}">
  <ds:schemaRefs>
    <ds:schemaRef ds:uri="http://purl.org/dc/dcmitype/"/>
    <ds:schemaRef ds:uri="89e18076-6af6-4a9e-b1b9-0a1631d8c5fd"/>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4C2008B8-3954-49A4-9C3A-F6E7B727A6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e18076-6af6-4a9e-b1b9-0a1631d8c5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7917</TotalTime>
  <Words>4074</Words>
  <Application>Microsoft Office PowerPoint</Application>
  <PresentationFormat>Widescreen</PresentationFormat>
  <Paragraphs>878</Paragraphs>
  <Slides>42</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Comic Sans MS</vt:lpstr>
      <vt:lpstr>Lato</vt:lpstr>
      <vt:lpstr>Symbol</vt:lpstr>
      <vt:lpstr>Office Theme</vt:lpstr>
      <vt:lpstr>How do my GCSEs support my future career options in Dorset?</vt:lpstr>
      <vt:lpstr>How do my GCSEs support my future career options in Dorset?</vt:lpstr>
      <vt:lpstr>Learning Objectives </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Rank these key terms in order of importance (one is more important) in how much you need to know about them to plan for your post 16 education</vt:lpstr>
      <vt:lpstr>Main Sectors in Dorset</vt:lpstr>
      <vt:lpstr>The list below contains three employers from each of the six main sectors in Dorset. Unscramble the list and write which three you think belong in which sector on the back of your cue cards.</vt:lpstr>
      <vt:lpstr>PowerPoint Presentation</vt:lpstr>
      <vt:lpstr>PowerPoint Presentation</vt:lpstr>
      <vt:lpstr>How do my GCSEs support my future career options in Dorset?</vt:lpstr>
      <vt:lpstr>Main Sectors in Dorset</vt:lpstr>
      <vt:lpstr>Use the online dashboard to explore which employers currently have the most jobs advertised in health and care in Dorset.</vt:lpstr>
      <vt:lpstr>PowerPoint Presentation</vt:lpstr>
      <vt:lpstr>PowerPoint Presentation</vt:lpstr>
      <vt:lpstr>PowerPoint Presentation</vt:lpstr>
      <vt:lpstr>PowerPoint Presentation</vt:lpstr>
      <vt:lpstr>PowerPoint Presentation</vt:lpstr>
      <vt:lpstr>How do my GCSEs support my future career options in Dorset?</vt:lpstr>
      <vt:lpstr>What are ‘employability qualities’ that employers look for?</vt:lpstr>
      <vt:lpstr>PowerPoint Presentation</vt:lpstr>
      <vt:lpstr>There are four main options available to you once you have completed your GCSEs/ Vocational Qualifications</vt:lpstr>
      <vt:lpstr>PowerPoint Presentation</vt:lpstr>
      <vt:lpstr>Today is the First Day of my Future</vt:lpstr>
      <vt:lpstr>How many can you remember?</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Re-Cap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D Shoebridge</dc:creator>
  <cp:lastModifiedBy>Clare Dunn</cp:lastModifiedBy>
  <cp:revision>102</cp:revision>
  <dcterms:created xsi:type="dcterms:W3CDTF">2022-06-08T13:12:53Z</dcterms:created>
  <dcterms:modified xsi:type="dcterms:W3CDTF">2023-02-20T10:54:05Z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0x010100DB8E2A9A12B6DC4C801E25BB8610ABBD</vt:lpwstr>
  </property>
</Properties>
</file>